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6858000" cx="12188950"/>
  <p:notesSz cx="6858000" cy="9144000"/>
  <p:embeddedFontLst>
    <p:embeddedFont>
      <p:font typeface="DM Sans Medium"/>
      <p:regular r:id="rId93"/>
      <p:bold r:id="rId94"/>
      <p:italic r:id="rId95"/>
      <p:boldItalic r:id="rId96"/>
    </p:embeddedFont>
    <p:embeddedFont>
      <p:font typeface="Inconsolata"/>
      <p:regular r:id="rId97"/>
      <p:bold r:id="rId98"/>
    </p:embeddedFont>
    <p:embeddedFont>
      <p:font typeface="Source Sans Pro Light"/>
      <p:regular r:id="rId99"/>
      <p:bold r:id="rId100"/>
      <p:italic r:id="rId101"/>
      <p:boldItalic r:id="rId102"/>
    </p:embeddedFont>
    <p:embeddedFont>
      <p:font typeface="Inconsolata Medium"/>
      <p:regular r:id="rId103"/>
      <p:bold r:id="rId104"/>
    </p:embeddedFont>
    <p:embeddedFont>
      <p:font typeface="Helvetica Neue"/>
      <p:regular r:id="rId105"/>
      <p:bold r:id="rId106"/>
      <p:italic r:id="rId107"/>
      <p:boldItalic r:id="rId108"/>
    </p:embeddedFont>
    <p:embeddedFont>
      <p:font typeface="Barlow SemiBold"/>
      <p:regular r:id="rId109"/>
      <p:bold r:id="rId110"/>
      <p:italic r:id="rId111"/>
      <p:boldItalic r:id="rId112"/>
    </p:embeddedFont>
    <p:embeddedFont>
      <p:font typeface="DM Sans"/>
      <p:regular r:id="rId113"/>
      <p:bold r:id="rId114"/>
      <p:italic r:id="rId115"/>
      <p:boldItalic r:id="rId116"/>
    </p:embeddedFont>
    <p:embeddedFont>
      <p:font typeface="Barlow"/>
      <p:regular r:id="rId117"/>
      <p:bold r:id="rId118"/>
      <p:italic r:id="rId119"/>
      <p:boldItalic r:id="rId120"/>
    </p:embeddedFont>
    <p:embeddedFont>
      <p:font typeface="Source Sans Pro"/>
      <p:regular r:id="rId121"/>
      <p:bold r:id="rId122"/>
      <p:italic r:id="rId123"/>
      <p:boldItalic r:id="rId124"/>
    </p:embeddedFont>
    <p:embeddedFont>
      <p:font typeface="DM Mono"/>
      <p:regular r:id="rId125"/>
      <p: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D4CCDC-D4EF-4678-AB31-71FDE79E41E0}">
  <a:tblStyle styleId="{A6D4CCDC-D4EF-4678-AB31-71FDE79E41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74DAC7-5515-41F6-9D14-0F7770081926}"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InconsolataMedium-bold.fntdata"/><Relationship Id="rId109" Type="http://schemas.openxmlformats.org/officeDocument/2006/relationships/font" Target="fonts/BarlowSemiBold-regular.fntdata"/><Relationship Id="rId108" Type="http://schemas.openxmlformats.org/officeDocument/2006/relationships/font" Target="fonts/HelveticaNeue-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InconsolataMedium-regular.fntdata"/><Relationship Id="rId102" Type="http://schemas.openxmlformats.org/officeDocument/2006/relationships/font" Target="fonts/SourceSansProLight-boldItalic.fntdata"/><Relationship Id="rId101" Type="http://schemas.openxmlformats.org/officeDocument/2006/relationships/font" Target="fonts/SourceSansProLight-italic.fntdata"/><Relationship Id="rId100" Type="http://schemas.openxmlformats.org/officeDocument/2006/relationships/font" Target="fonts/SourceSansProLigh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DMMono-italic.fntdata"/><Relationship Id="rId26" Type="http://schemas.openxmlformats.org/officeDocument/2006/relationships/slide" Target="slides/slide21.xml"/><Relationship Id="rId121" Type="http://schemas.openxmlformats.org/officeDocument/2006/relationships/font" Target="fonts/SourceSansPro-regular.fntdata"/><Relationship Id="rId25" Type="http://schemas.openxmlformats.org/officeDocument/2006/relationships/slide" Target="slides/slide20.xml"/><Relationship Id="rId120" Type="http://schemas.openxmlformats.org/officeDocument/2006/relationships/font" Target="fonts/Barlow-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DMMono-regular.fntdata"/><Relationship Id="rId29" Type="http://schemas.openxmlformats.org/officeDocument/2006/relationships/slide" Target="slides/slide24.xml"/><Relationship Id="rId124" Type="http://schemas.openxmlformats.org/officeDocument/2006/relationships/font" Target="fonts/SourceSansPro-boldItalic.fntdata"/><Relationship Id="rId123" Type="http://schemas.openxmlformats.org/officeDocument/2006/relationships/font" Target="fonts/SourceSansPro-italic.fntdata"/><Relationship Id="rId122" Type="http://schemas.openxmlformats.org/officeDocument/2006/relationships/font" Target="fonts/SourceSansPro-bold.fntdata"/><Relationship Id="rId95" Type="http://schemas.openxmlformats.org/officeDocument/2006/relationships/font" Target="fonts/DMSansMedium-italic.fntdata"/><Relationship Id="rId94" Type="http://schemas.openxmlformats.org/officeDocument/2006/relationships/font" Target="fonts/DMSansMedium-bold.fntdata"/><Relationship Id="rId97" Type="http://schemas.openxmlformats.org/officeDocument/2006/relationships/font" Target="fonts/Inconsolata-regular.fntdata"/><Relationship Id="rId96" Type="http://schemas.openxmlformats.org/officeDocument/2006/relationships/font" Target="fonts/DMSansMedium-boldItalic.fntdata"/><Relationship Id="rId11" Type="http://schemas.openxmlformats.org/officeDocument/2006/relationships/slide" Target="slides/slide6.xml"/><Relationship Id="rId99" Type="http://schemas.openxmlformats.org/officeDocument/2006/relationships/font" Target="fonts/SourceSansProLight-regular.fntdata"/><Relationship Id="rId10" Type="http://schemas.openxmlformats.org/officeDocument/2006/relationships/slide" Target="slides/slide5.xml"/><Relationship Id="rId98" Type="http://schemas.openxmlformats.org/officeDocument/2006/relationships/font" Target="fonts/Inconsolata-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DMSansMedium-regular.fntdata"/><Relationship Id="rId92" Type="http://schemas.openxmlformats.org/officeDocument/2006/relationships/slide" Target="slides/slide87.xml"/><Relationship Id="rId118" Type="http://schemas.openxmlformats.org/officeDocument/2006/relationships/font" Target="fonts/Barlow-bold.fntdata"/><Relationship Id="rId117" Type="http://schemas.openxmlformats.org/officeDocument/2006/relationships/font" Target="fonts/Barlow-regular.fntdata"/><Relationship Id="rId116" Type="http://schemas.openxmlformats.org/officeDocument/2006/relationships/font" Target="fonts/DMSans-boldItalic.fntdata"/><Relationship Id="rId115" Type="http://schemas.openxmlformats.org/officeDocument/2006/relationships/font" Target="fonts/DMSans-italic.fntdata"/><Relationship Id="rId119" Type="http://schemas.openxmlformats.org/officeDocument/2006/relationships/font" Target="fonts/Barlow-italic.fntdata"/><Relationship Id="rId15" Type="http://schemas.openxmlformats.org/officeDocument/2006/relationships/slide" Target="slides/slide10.xml"/><Relationship Id="rId110" Type="http://schemas.openxmlformats.org/officeDocument/2006/relationships/font" Target="fonts/BarlowSemiBold-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DMSans-bold.fntdata"/><Relationship Id="rId18" Type="http://schemas.openxmlformats.org/officeDocument/2006/relationships/slide" Target="slides/slide13.xml"/><Relationship Id="rId113" Type="http://schemas.openxmlformats.org/officeDocument/2006/relationships/font" Target="fonts/DMSans-regular.fntdata"/><Relationship Id="rId112" Type="http://schemas.openxmlformats.org/officeDocument/2006/relationships/font" Target="fonts/BarlowSemiBold-boldItalic.fntdata"/><Relationship Id="rId111" Type="http://schemas.openxmlformats.org/officeDocument/2006/relationships/font" Target="fonts/BarlowSemi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sql/connect/spark/connector?view=sql-server-ver15"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aha.io/features/DB-3796" TargetMode="External"/><Relationship Id="rId3" Type="http://schemas.openxmlformats.org/officeDocument/2006/relationships/hyperlink" Target="https://databricks.aha.io/features/DB-3797" TargetMode="External"/><Relationship Id="rId4" Type="http://schemas.openxmlformats.org/officeDocument/2006/relationships/hyperlink" Target="https://databricks.aha.io/features/DB-3799"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7b9ec9ce5_0_10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7b9ec9ce5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17c09eca9_0_6238: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1517c09eca9_0_6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1517c09eca9_0_6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517c09eca9_0_62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31" name="Google Shape;531;g1517c09eca9_0_6297: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17c09eca9_0_16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517c09eca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17c09eca9_0_1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8" name="Google Shape;548;g1517c09eca9_0_180: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517c09eca9_0_357: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1517c09eca9_0_3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579" name="Google Shape;579;g1517c09eca9_0_3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17c09eca9_0_536: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1517c09eca9_0_5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11" name="Google Shape;611;g1517c09eca9_0_5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17c09eca9_0_718:notes"/>
          <p:cNvSpPr/>
          <p:nvPr>
            <p:ph idx="2" type="sldImg"/>
          </p:nvPr>
        </p:nvSpPr>
        <p:spPr>
          <a:xfrm>
            <a:off x="685772"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1517c09eca9_0_7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646" name="Google Shape;646;g1517c09eca9_0_7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17c09eca9_0_12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517c09eca9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517c09eca9_0_2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1517c09eca9_0_2045:notes"/>
          <p:cNvSpPr/>
          <p:nvPr>
            <p:ph idx="2" type="sldImg"/>
          </p:nvPr>
        </p:nvSpPr>
        <p:spPr>
          <a:xfrm>
            <a:off x="382557"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517c09eca9_0_165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517c09eca9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0d68e7057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150d68e7057_0_1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517c09eca9_0_8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300">
                <a:latin typeface="Barlow"/>
                <a:ea typeface="Barlow"/>
                <a:cs typeface="Barlow"/>
                <a:sym typeface="Barlow"/>
              </a:rPr>
              <a:t>Today’s session is about Delta Lake and how it is the right foundation for your lakehouse</a:t>
            </a:r>
            <a:endParaRPr sz="1300">
              <a:latin typeface="Barlow"/>
              <a:ea typeface="Barlow"/>
              <a:cs typeface="Barlow"/>
              <a:sym typeface="Barlow"/>
            </a:endParaRPr>
          </a:p>
          <a:p>
            <a:pPr indent="0" lvl="0" marL="0" rtl="0" algn="l">
              <a:lnSpc>
                <a:spcPct val="100000"/>
              </a:lnSpc>
              <a:spcBef>
                <a:spcPts val="0"/>
              </a:spcBef>
              <a:spcAft>
                <a:spcPts val="0"/>
              </a:spcAft>
              <a:buSzPts val="1400"/>
              <a:buNone/>
            </a:pPr>
            <a:r>
              <a:t/>
            </a:r>
            <a:endParaRPr sz="1300"/>
          </a:p>
          <a:p>
            <a:pPr indent="0" lvl="0" marL="0" rtl="0" algn="l">
              <a:lnSpc>
                <a:spcPct val="100000"/>
              </a:lnSpc>
              <a:spcBef>
                <a:spcPts val="0"/>
              </a:spcBef>
              <a:spcAft>
                <a:spcPts val="0"/>
              </a:spcAft>
              <a:buSzPts val="1400"/>
              <a:buNone/>
            </a:pPr>
            <a:r>
              <a:t/>
            </a:r>
            <a:endParaRPr sz="1300"/>
          </a:p>
        </p:txBody>
      </p:sp>
      <p:sp>
        <p:nvSpPr>
          <p:cNvPr id="703" name="Google Shape;703;g1517c09eca9_0_89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517c09eca9_0_91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8" name="Google Shape;708;g1517c09eca9_0_9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
                <a:solidFill>
                  <a:srgbClr val="000000"/>
                </a:solidFill>
                <a:latin typeface="Barlow"/>
                <a:ea typeface="Barlow"/>
                <a:cs typeface="Barlow"/>
                <a:sym typeface="Barlow"/>
              </a:rPr>
              <a:t>Key Points: </a:t>
            </a:r>
            <a:endParaRPr>
              <a:solidFill>
                <a:srgbClr val="000000"/>
              </a:solidFill>
              <a:latin typeface="Barlow"/>
              <a:ea typeface="Barlow"/>
              <a:cs typeface="Barlow"/>
              <a:sym typeface="Barlow"/>
            </a:endParaRPr>
          </a:p>
          <a:p>
            <a:pPr indent="-317500" lvl="0" marL="457200" marR="0" rtl="0" algn="l">
              <a:lnSpc>
                <a:spcPct val="85000"/>
              </a:lnSpc>
              <a:spcBef>
                <a:spcPts val="1200"/>
              </a:spcBef>
              <a:spcAft>
                <a:spcPts val="0"/>
              </a:spcAft>
              <a:buClr>
                <a:srgbClr val="000000"/>
              </a:buClr>
              <a:buSzPts val="1400"/>
              <a:buFont typeface="Barlow"/>
              <a:buChar char="●"/>
            </a:pPr>
            <a:r>
              <a:rPr lang="en">
                <a:solidFill>
                  <a:srgbClr val="000000"/>
                </a:solidFill>
                <a:latin typeface="Barlow"/>
                <a:ea typeface="Barlow"/>
                <a:cs typeface="Barlow"/>
                <a:sym typeface="Barlow"/>
              </a:rPr>
              <a:t>Scalable ETL and ELT with enhanced data reliability to overcome traditional data lake limitations</a:t>
            </a:r>
            <a:endParaRPr>
              <a:solidFill>
                <a:srgbClr val="000000"/>
              </a:solidFill>
              <a:latin typeface="Barlow"/>
              <a:ea typeface="Barlow"/>
              <a:cs typeface="Barlow"/>
              <a:sym typeface="Barlow"/>
            </a:endParaRPr>
          </a:p>
          <a:p>
            <a:pPr indent="-317500" lvl="0" marL="457200" rtl="0" algn="l">
              <a:lnSpc>
                <a:spcPct val="85000"/>
              </a:lnSpc>
              <a:spcBef>
                <a:spcPts val="1200"/>
              </a:spcBef>
              <a:spcAft>
                <a:spcPts val="0"/>
              </a:spcAft>
              <a:buClr>
                <a:srgbClr val="000000"/>
              </a:buClr>
              <a:buSzPts val="1400"/>
              <a:buFont typeface="Barlow"/>
              <a:buChar char="●"/>
            </a:pPr>
            <a:r>
              <a:rPr lang="en">
                <a:solidFill>
                  <a:srgbClr val="000000"/>
                </a:solidFill>
                <a:latin typeface="Barlow"/>
                <a:ea typeface="Barlow"/>
                <a:cs typeface="Barlow"/>
                <a:sym typeface="Barlow"/>
              </a:rPr>
              <a:t>Common processing of batch and streaming in the same job and with the same simple architecture</a:t>
            </a:r>
            <a:endParaRPr b="1">
              <a:solidFill>
                <a:srgbClr val="000000"/>
              </a:solidFill>
              <a:latin typeface="Barlow"/>
              <a:ea typeface="Barlow"/>
              <a:cs typeface="Barlow"/>
              <a:sym typeface="Barlow"/>
            </a:endParaRPr>
          </a:p>
          <a:p>
            <a:pPr indent="-317500" lvl="0" marL="457200" rtl="0" algn="l">
              <a:lnSpc>
                <a:spcPct val="85000"/>
              </a:lnSpc>
              <a:spcBef>
                <a:spcPts val="1200"/>
              </a:spcBef>
              <a:spcAft>
                <a:spcPts val="0"/>
              </a:spcAft>
              <a:buClr>
                <a:srgbClr val="000000"/>
              </a:buClr>
              <a:buSzPts val="1400"/>
              <a:buFont typeface="Barlow"/>
              <a:buChar char="●"/>
            </a:pPr>
            <a:r>
              <a:rPr lang="en">
                <a:solidFill>
                  <a:srgbClr val="000000"/>
                </a:solidFill>
                <a:highlight>
                  <a:schemeClr val="lt1"/>
                </a:highlight>
                <a:latin typeface="Barlow"/>
                <a:ea typeface="Barlow"/>
                <a:cs typeface="Barlow"/>
                <a:sym typeface="Barlow"/>
              </a:rPr>
              <a:t>Analyze up-to-date information in BI and visualizations while maintaining cost efficiency and performance</a:t>
            </a:r>
            <a:endParaRPr b="1">
              <a:solidFill>
                <a:srgbClr val="000000"/>
              </a:solidFill>
              <a:latin typeface="Barlow"/>
              <a:ea typeface="Barlow"/>
              <a:cs typeface="Barlow"/>
              <a:sym typeface="Barlow"/>
            </a:endParaRPr>
          </a:p>
          <a:p>
            <a:pPr indent="-317500" lvl="0" marL="457200" rtl="0" algn="l">
              <a:lnSpc>
                <a:spcPct val="85000"/>
              </a:lnSpc>
              <a:spcBef>
                <a:spcPts val="1200"/>
              </a:spcBef>
              <a:spcAft>
                <a:spcPts val="0"/>
              </a:spcAft>
              <a:buClr>
                <a:srgbClr val="000000"/>
              </a:buClr>
              <a:buSzPts val="1400"/>
              <a:buFont typeface="Barlow"/>
              <a:buChar char="●"/>
            </a:pPr>
            <a:r>
              <a:rPr lang="en">
                <a:solidFill>
                  <a:srgbClr val="000000"/>
                </a:solidFill>
                <a:latin typeface="Barlow"/>
                <a:ea typeface="Barlow"/>
                <a:cs typeface="Barlow"/>
                <a:sym typeface="Barlow"/>
              </a:rPr>
              <a:t>Capturing and tagging data necessary for regulatory compliance and audit</a:t>
            </a:r>
            <a:endParaRPr>
              <a:solidFill>
                <a:srgbClr val="000000"/>
              </a:solidFill>
              <a:latin typeface="Barlow"/>
              <a:ea typeface="Barlow"/>
              <a:cs typeface="Barlow"/>
              <a:sym typeface="Barlow"/>
            </a:endParaRPr>
          </a:p>
          <a:p>
            <a:pPr indent="0" lvl="0" marL="0" rtl="0" algn="l">
              <a:lnSpc>
                <a:spcPct val="85000"/>
              </a:lnSpc>
              <a:spcBef>
                <a:spcPts val="1200"/>
              </a:spcBef>
              <a:spcAft>
                <a:spcPts val="0"/>
              </a:spcAft>
              <a:buNone/>
            </a:pPr>
            <a:r>
              <a:rPr b="1" lang="en">
                <a:solidFill>
                  <a:srgbClr val="000000"/>
                </a:solidFill>
                <a:latin typeface="Barlow"/>
                <a:ea typeface="Barlow"/>
                <a:cs typeface="Barlow"/>
                <a:sym typeface="Barlow"/>
              </a:rPr>
              <a:t>Change Data Feed (build)</a:t>
            </a:r>
            <a:endParaRPr b="1">
              <a:solidFill>
                <a:srgbClr val="000000"/>
              </a:solidFill>
              <a:latin typeface="Barlow"/>
              <a:ea typeface="Barlow"/>
              <a:cs typeface="Barlow"/>
              <a:sym typeface="Barlow"/>
            </a:endParaRPr>
          </a:p>
          <a:p>
            <a:pPr indent="-298450" lvl="0" marL="457200" rtl="0" algn="l">
              <a:lnSpc>
                <a:spcPct val="85000"/>
              </a:lnSpc>
              <a:spcBef>
                <a:spcPts val="1200"/>
              </a:spcBef>
              <a:spcAft>
                <a:spcPts val="0"/>
              </a:spcAft>
              <a:buClr>
                <a:srgbClr val="000000"/>
              </a:buClr>
              <a:buSzPts val="1100"/>
              <a:buFont typeface="Barlow"/>
              <a:buChar char="●"/>
            </a:pPr>
            <a:r>
              <a:rPr lang="en">
                <a:solidFill>
                  <a:srgbClr val="000000"/>
                </a:solidFill>
                <a:latin typeface="Barlow"/>
                <a:ea typeface="Barlow"/>
                <a:cs typeface="Barlow"/>
                <a:sym typeface="Barlow"/>
              </a:rPr>
              <a:t>Delta Change Data Feed supports all of these common use cases - let’s dig in to how</a:t>
            </a:r>
            <a:endParaRPr sz="1300"/>
          </a:p>
          <a:p>
            <a:pPr indent="0" lvl="0" marL="228600" rtl="0" algn="l">
              <a:lnSpc>
                <a:spcPct val="100000"/>
              </a:lnSpc>
              <a:spcBef>
                <a:spcPts val="0"/>
              </a:spcBef>
              <a:spcAft>
                <a:spcPts val="0"/>
              </a:spcAft>
              <a:buClr>
                <a:schemeClr val="dk1"/>
              </a:buClr>
              <a:buSzPts val="1400"/>
              <a:buFont typeface="Arial"/>
              <a:buNone/>
            </a:pPr>
            <a:r>
              <a:rPr lang="en" sz="1300"/>
              <a:t> </a:t>
            </a:r>
            <a:endParaRPr sz="1300"/>
          </a:p>
          <a:p>
            <a:pPr indent="-228600" lvl="0" marL="457200" rtl="0" algn="l">
              <a:lnSpc>
                <a:spcPct val="100000"/>
              </a:lnSpc>
              <a:spcBef>
                <a:spcPts val="0"/>
              </a:spcBef>
              <a:spcAft>
                <a:spcPts val="0"/>
              </a:spcAft>
              <a:buClr>
                <a:schemeClr val="dk1"/>
              </a:buClr>
              <a:buSzPts val="1400"/>
              <a:buFont typeface="Arial"/>
              <a:buNone/>
            </a:pPr>
            <a:r>
              <a:t/>
            </a:r>
            <a:endParaRPr sz="1300"/>
          </a:p>
          <a:p>
            <a:pPr indent="0" lvl="0" marL="0" rtl="0" algn="l">
              <a:lnSpc>
                <a:spcPct val="100000"/>
              </a:lnSpc>
              <a:spcBef>
                <a:spcPts val="0"/>
              </a:spcBef>
              <a:spcAft>
                <a:spcPts val="0"/>
              </a:spcAft>
              <a:buSzPts val="1400"/>
              <a:buNone/>
            </a:pPr>
            <a:r>
              <a:t/>
            </a:r>
            <a:endParaRPr/>
          </a:p>
        </p:txBody>
      </p:sp>
      <p:sp>
        <p:nvSpPr>
          <p:cNvPr id="709" name="Google Shape;709;g1517c09eca9_0_9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517c09eca9_0_92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517c09eca9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1517c09eca9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517c09eca9_0_93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1517c09eca9_0_9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
                <a:solidFill>
                  <a:srgbClr val="000000"/>
                </a:solidFill>
                <a:latin typeface="Barlow"/>
                <a:ea typeface="Barlow"/>
                <a:cs typeface="Barlow"/>
                <a:sym typeface="Barlow"/>
              </a:rPr>
              <a:t>Key Points: </a:t>
            </a:r>
            <a:endParaRPr>
              <a:solidFill>
                <a:srgbClr val="000000"/>
              </a:solidFill>
              <a:latin typeface="Barlow"/>
              <a:ea typeface="Barlow"/>
              <a:cs typeface="Barlow"/>
              <a:sym typeface="Barlow"/>
            </a:endParaRPr>
          </a:p>
          <a:p>
            <a:pPr indent="-298450" lvl="0" marL="457200" rtl="0" algn="l">
              <a:lnSpc>
                <a:spcPct val="85000"/>
              </a:lnSpc>
              <a:spcBef>
                <a:spcPts val="1200"/>
              </a:spcBef>
              <a:spcAft>
                <a:spcPts val="0"/>
              </a:spcAft>
              <a:buClr>
                <a:srgbClr val="000000"/>
              </a:buClr>
              <a:buSzPts val="1100"/>
              <a:buFont typeface="Barlow"/>
              <a:buChar char="●"/>
            </a:pPr>
            <a:r>
              <a:rPr lang="en">
                <a:solidFill>
                  <a:srgbClr val="000000"/>
                </a:solidFill>
                <a:latin typeface="Barlow"/>
                <a:ea typeface="Barlow"/>
                <a:cs typeface="Barlow"/>
                <a:sym typeface="Barlow"/>
              </a:rPr>
              <a:t>Delta Change Data Feed allows for less data to be replicated or touched when processing updates, dramatically reducing the time needed to make changes</a:t>
            </a:r>
            <a:endParaRPr>
              <a:solidFill>
                <a:srgbClr val="000000"/>
              </a:solidFill>
              <a:latin typeface="Barlow"/>
              <a:ea typeface="Barlow"/>
              <a:cs typeface="Barlow"/>
              <a:sym typeface="Barlow"/>
            </a:endParaRPr>
          </a:p>
          <a:p>
            <a:pPr indent="-298450" lvl="0" marL="457200" rtl="0" algn="l">
              <a:lnSpc>
                <a:spcPct val="85000"/>
              </a:lnSpc>
              <a:spcBef>
                <a:spcPts val="0"/>
              </a:spcBef>
              <a:spcAft>
                <a:spcPts val="0"/>
              </a:spcAft>
              <a:buClr>
                <a:srgbClr val="000000"/>
              </a:buClr>
              <a:buSzPts val="1100"/>
              <a:buFont typeface="Barlow"/>
              <a:buChar char="●"/>
            </a:pPr>
            <a:r>
              <a:rPr lang="en">
                <a:solidFill>
                  <a:srgbClr val="000000"/>
                </a:solidFill>
                <a:latin typeface="Barlow"/>
                <a:ea typeface="Barlow"/>
                <a:cs typeface="Barlow"/>
                <a:sym typeface="Barlow"/>
              </a:rPr>
              <a:t>Batch and streaming sources converge into the same format of change logs in Delta Change Data Feed for unified, efficient downstream processing</a:t>
            </a:r>
            <a:endParaRPr>
              <a:solidFill>
                <a:srgbClr val="000000"/>
              </a:solidFill>
              <a:latin typeface="Barlow"/>
              <a:ea typeface="Barlow"/>
              <a:cs typeface="Barlow"/>
              <a:sym typeface="Barlow"/>
            </a:endParaRPr>
          </a:p>
          <a:p>
            <a:pPr indent="-298450" lvl="0" marL="457200" rtl="0" algn="l">
              <a:lnSpc>
                <a:spcPct val="85000"/>
              </a:lnSpc>
              <a:spcBef>
                <a:spcPts val="0"/>
              </a:spcBef>
              <a:spcAft>
                <a:spcPts val="0"/>
              </a:spcAft>
              <a:buClr>
                <a:srgbClr val="000000"/>
              </a:buClr>
              <a:buSzPts val="1100"/>
              <a:buFont typeface="Barlow"/>
              <a:buChar char="●"/>
            </a:pPr>
            <a:r>
              <a:rPr lang="en">
                <a:solidFill>
                  <a:srgbClr val="000000"/>
                </a:solidFill>
                <a:latin typeface="Barlow"/>
                <a:ea typeface="Barlow"/>
                <a:cs typeface="Barlow"/>
                <a:sym typeface="Barlow"/>
              </a:rPr>
              <a:t>The cleansed and aggregated data used for BI, visualizations, and analytics is updated </a:t>
            </a:r>
            <a:r>
              <a:rPr lang="en">
                <a:latin typeface="Barlow"/>
                <a:ea typeface="Barlow"/>
                <a:cs typeface="Barlow"/>
                <a:sym typeface="Barlow"/>
              </a:rPr>
              <a:t>incrementally - giving analysts access to trusted, governed data as changes come in rather than having to wait for daily jobs</a:t>
            </a:r>
            <a:endParaRPr>
              <a:latin typeface="Barlow"/>
              <a:ea typeface="Barlow"/>
              <a:cs typeface="Barlow"/>
              <a:sym typeface="Barlow"/>
            </a:endParaRPr>
          </a:p>
          <a:p>
            <a:pPr indent="-298450" lvl="0" marL="457200" rtl="0" algn="l">
              <a:lnSpc>
                <a:spcPct val="85000"/>
              </a:lnSpc>
              <a:spcBef>
                <a:spcPts val="0"/>
              </a:spcBef>
              <a:spcAft>
                <a:spcPts val="0"/>
              </a:spcAft>
              <a:buSzPts val="1100"/>
              <a:buFont typeface="Barlow"/>
              <a:buChar char="●"/>
            </a:pPr>
            <a:r>
              <a:rPr lang="en">
                <a:latin typeface="Barlow"/>
                <a:ea typeface="Barlow"/>
                <a:cs typeface="Barlow"/>
                <a:sym typeface="Barlow"/>
              </a:rPr>
              <a:t>For even faster updates to BI tooling, use materialized views based upon Delta Change Data Feed</a:t>
            </a:r>
            <a:endParaRPr>
              <a:latin typeface="Barlow"/>
              <a:ea typeface="Barlow"/>
              <a:cs typeface="Barlow"/>
              <a:sym typeface="Barlow"/>
            </a:endParaRPr>
          </a:p>
          <a:p>
            <a:pPr indent="-298450" lvl="0" marL="457200" rtl="0" algn="l">
              <a:lnSpc>
                <a:spcPct val="85000"/>
              </a:lnSpc>
              <a:spcBef>
                <a:spcPts val="0"/>
              </a:spcBef>
              <a:spcAft>
                <a:spcPts val="0"/>
              </a:spcAft>
              <a:buSzPts val="1100"/>
              <a:buFont typeface="Barlow"/>
              <a:buChar char="●"/>
            </a:pPr>
            <a:r>
              <a:rPr lang="en">
                <a:latin typeface="Barlow"/>
                <a:ea typeface="Barlow"/>
                <a:cs typeface="Barlow"/>
                <a:sym typeface="Barlow"/>
              </a:rPr>
              <a:t>Audit and regulatory compliance often need to what changes have been made to data over time. Delta Change Data Feed provides traceability back through the history of individual records and values to ensure that historical updates are available.</a:t>
            </a:r>
            <a:endParaRPr/>
          </a:p>
        </p:txBody>
      </p:sp>
      <p:sp>
        <p:nvSpPr>
          <p:cNvPr id="740" name="Google Shape;740;g1517c09eca9_0_9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517c09eca9_0_95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517c09eca9_0_9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1517c09eca9_0_9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17c09eca9_0_96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g1517c09eca9_0_9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https://databricks.com/discover/getting-started-with-delta-lake-tech-talks</a:t>
            </a:r>
            <a:endParaRPr/>
          </a:p>
        </p:txBody>
      </p:sp>
      <p:sp>
        <p:nvSpPr>
          <p:cNvPr id="768" name="Google Shape;768;g1517c09eca9_0_9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517c09eca9_0_97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517c09eca9_0_9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Delta Change Data Feed is an output from Delta Lake. This means that CDF applies when processing from a Delta format to a further step in the data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take advantage of the Delta Change Data Feed, simply bring in your external data sources to the Bronze layer, as previously done, and then enable CDF from that point forward.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allow you to use the Change Data Feed in moving to the Silver or Gold layers or feeding out to an external platform.  </a:t>
            </a:r>
            <a:endParaRPr/>
          </a:p>
        </p:txBody>
      </p:sp>
      <p:sp>
        <p:nvSpPr>
          <p:cNvPr id="781" name="Google Shape;781;g1517c09eca9_0_9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17c09eca9_0_101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17c09eca9_0_10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start with the original table, which has three records (A1 through A3) and two fields (PK and B)</a:t>
            </a:r>
            <a:endParaRPr/>
          </a:p>
          <a:p>
            <a:pPr indent="0" lvl="0" marL="0" rtl="0" algn="l">
              <a:spcBef>
                <a:spcPts val="0"/>
              </a:spcBef>
              <a:spcAft>
                <a:spcPts val="0"/>
              </a:spcAft>
              <a:buNone/>
            </a:pPr>
            <a:r>
              <a:rPr b="1" i="1" lang="en"/>
              <a:t>(Click to build)</a:t>
            </a:r>
            <a:endParaRPr b="1" i="1"/>
          </a:p>
          <a:p>
            <a:pPr indent="-298450" lvl="0" marL="457200" rtl="0" algn="l">
              <a:spcBef>
                <a:spcPts val="0"/>
              </a:spcBef>
              <a:spcAft>
                <a:spcPts val="0"/>
              </a:spcAft>
              <a:buSzPts val="1100"/>
              <a:buChar char="●"/>
            </a:pPr>
            <a:r>
              <a:rPr lang="en"/>
              <a:t>We then receive an updated version of this table that shows a change to field B in record A2, removal of record A3, and the addition of record A4</a:t>
            </a:r>
            <a:endParaRPr/>
          </a:p>
          <a:p>
            <a:pPr indent="0" lvl="0" marL="0" rtl="0" algn="l">
              <a:spcBef>
                <a:spcPts val="0"/>
              </a:spcBef>
              <a:spcAft>
                <a:spcPts val="0"/>
              </a:spcAft>
              <a:buNone/>
            </a:pPr>
            <a:r>
              <a:rPr b="1" i="1" lang="en"/>
              <a:t>(Click to build)</a:t>
            </a:r>
            <a:endParaRPr b="1" i="1"/>
          </a:p>
          <a:p>
            <a:pPr indent="-298450" lvl="0" marL="457200" rtl="0" algn="l">
              <a:spcBef>
                <a:spcPts val="0"/>
              </a:spcBef>
              <a:spcAft>
                <a:spcPts val="0"/>
              </a:spcAft>
              <a:buSzPts val="1100"/>
              <a:buChar char="●"/>
            </a:pPr>
            <a:r>
              <a:rPr lang="en"/>
              <a:t>As this gets processed, </a:t>
            </a:r>
            <a:r>
              <a:rPr lang="en">
                <a:solidFill>
                  <a:srgbClr val="000000"/>
                </a:solidFill>
              </a:rPr>
              <a:t>the Delta Change Data Feed captures only records for which there was a change. This is what allows Delta Change Data Feed to speed up ETL pipelines as less data is being touched. </a:t>
            </a:r>
            <a:endParaRPr>
              <a:solidFill>
                <a:srgbClr val="000000"/>
              </a:solidFill>
            </a:endParaRPr>
          </a:p>
          <a:p>
            <a:pPr indent="-298450" lvl="0" marL="457200" rtl="0" algn="l">
              <a:spcBef>
                <a:spcPts val="0"/>
              </a:spcBef>
              <a:spcAft>
                <a:spcPts val="0"/>
              </a:spcAft>
              <a:buSzPts val="1100"/>
              <a:buChar char="●"/>
            </a:pPr>
            <a:r>
              <a:rPr lang="en">
                <a:solidFill>
                  <a:srgbClr val="000000"/>
                </a:solidFill>
              </a:rPr>
              <a:t>Note that record A1 is not reflected in the Change Data Feed output as no changes were made to that record.</a:t>
            </a:r>
            <a:endParaRPr>
              <a:solidFill>
                <a:srgbClr val="000000"/>
              </a:solidFill>
            </a:endParaRPr>
          </a:p>
          <a:p>
            <a:pPr indent="-298450" lvl="0" marL="457200" rtl="0" algn="l">
              <a:spcBef>
                <a:spcPts val="0"/>
              </a:spcBef>
              <a:spcAft>
                <a:spcPts val="0"/>
              </a:spcAft>
              <a:buSzPts val="1100"/>
              <a:buChar char="●"/>
            </a:pPr>
            <a:r>
              <a:rPr lang="en">
                <a:solidFill>
                  <a:srgbClr val="000000"/>
                </a:solidFill>
              </a:rPr>
              <a:t>In the case of updates, the output contains what the record looked like prior to the change, called the preimage, and what it held after the change, called the postimage. This can be particularly helpful when producing aggregated facts or materialized views as appropriate updates could be made to individual records without having to reprocess all of the data underlying the table. This allows changes to be reflected more quickly in the data used for BI and visualization.</a:t>
            </a:r>
            <a:endParaRPr>
              <a:solidFill>
                <a:srgbClr val="000000"/>
              </a:solidFill>
            </a:endParaRPr>
          </a:p>
          <a:p>
            <a:pPr indent="-298450" lvl="0" marL="457200" rtl="0" algn="l">
              <a:spcBef>
                <a:spcPts val="0"/>
              </a:spcBef>
              <a:spcAft>
                <a:spcPts val="0"/>
              </a:spcAft>
              <a:buSzPts val="1100"/>
              <a:buChar char="●"/>
            </a:pPr>
            <a:r>
              <a:rPr lang="en">
                <a:solidFill>
                  <a:srgbClr val="000000"/>
                </a:solidFill>
              </a:rPr>
              <a:t>For deletes and inserts, the affected record is shown with an indication of whether it is being added or removed.</a:t>
            </a:r>
            <a:endParaRPr>
              <a:solidFill>
                <a:srgbClr val="000000"/>
              </a:solidFill>
            </a:endParaRPr>
          </a:p>
          <a:p>
            <a:pPr indent="-298450" lvl="0" marL="457200" rtl="0" algn="l">
              <a:spcBef>
                <a:spcPts val="0"/>
              </a:spcBef>
              <a:spcAft>
                <a:spcPts val="0"/>
              </a:spcAft>
              <a:buSzPts val="1100"/>
              <a:buChar char="●"/>
            </a:pPr>
            <a:r>
              <a:rPr lang="en">
                <a:solidFill>
                  <a:srgbClr val="000000"/>
                </a:solidFill>
              </a:rPr>
              <a:t>Additionally, the Delta version is noted so that logs are maintained of what happened to the data when. This allows greater granularity for regulatory and audit purposes as needed. We do capture the timestamp of these commits as well and will show this in a few minutes.</a:t>
            </a:r>
            <a:endParaRPr>
              <a:solidFill>
                <a:srgbClr val="000000"/>
              </a:solidFill>
            </a:endParaRPr>
          </a:p>
          <a:p>
            <a:pPr indent="-298450" lvl="0" marL="457200" rtl="0" algn="l">
              <a:spcBef>
                <a:spcPts val="0"/>
              </a:spcBef>
              <a:spcAft>
                <a:spcPts val="0"/>
              </a:spcAft>
              <a:buSzPts val="1100"/>
              <a:buChar char="●"/>
            </a:pPr>
            <a:r>
              <a:rPr lang="en"/>
              <a:t>While this depicts a batch process, the source of updates could just as easily by a stream instead. The Change Data Feed output would be the same.</a:t>
            </a:r>
            <a:endParaRPr b="1" i="1">
              <a:solidFill>
                <a:srgbClr val="1B3038"/>
              </a:solidFill>
            </a:endParaRPr>
          </a:p>
        </p:txBody>
      </p:sp>
      <p:sp>
        <p:nvSpPr>
          <p:cNvPr id="816" name="Google Shape;816;g1517c09eca9_0_10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517c09eca9_0_102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517c09eca9_0_10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ways to consume the Delta Change Data Feed in downstream processing - stream and batch.</a:t>
            </a:r>
            <a:endParaRPr/>
          </a:p>
          <a:p>
            <a:pPr indent="0" lvl="0" marL="0" rtl="0" algn="l">
              <a:spcBef>
                <a:spcPts val="0"/>
              </a:spcBef>
              <a:spcAft>
                <a:spcPts val="0"/>
              </a:spcAft>
              <a:buClr>
                <a:schemeClr val="dk1"/>
              </a:buClr>
              <a:buSzPts val="1100"/>
              <a:buFont typeface="Arial"/>
              <a:buNone/>
            </a:pPr>
            <a:r>
              <a:rPr b="1" lang="en">
                <a:solidFill>
                  <a:srgbClr val="1B3038"/>
                </a:solidFill>
              </a:rPr>
              <a:t>Stream Mode</a:t>
            </a:r>
            <a:endParaRPr/>
          </a:p>
          <a:p>
            <a:pPr indent="0" lvl="0" marL="0" rtl="0" algn="l">
              <a:spcBef>
                <a:spcPts val="0"/>
              </a:spcBef>
              <a:spcAft>
                <a:spcPts val="0"/>
              </a:spcAft>
              <a:buNone/>
            </a:pPr>
            <a:r>
              <a:rPr lang="en"/>
              <a:t>In stream mode, you use Delta structured streaming to process the Delta Change Feed as it comes in. This pattern allows for micro-batches to be consumed based upon the latest checkpoint without waiting for a predetermined time interval. The stream will simply process whatever has come in since the last checkpoint. </a:t>
            </a:r>
            <a:endParaRPr/>
          </a:p>
          <a:p>
            <a:pPr indent="-298450" lvl="0" marL="457200" rtl="0" algn="l">
              <a:spcBef>
                <a:spcPts val="0"/>
              </a:spcBef>
              <a:spcAft>
                <a:spcPts val="0"/>
              </a:spcAft>
              <a:buSzPts val="1100"/>
              <a:buChar char="●"/>
            </a:pPr>
            <a:r>
              <a:rPr lang="en"/>
              <a:t>In the timeline shown here, let us assume that the large upsert from our previous example comes through at 12:00. </a:t>
            </a:r>
            <a:endParaRPr/>
          </a:p>
          <a:p>
            <a:pPr indent="-298450" lvl="0" marL="457200" rtl="0" algn="l">
              <a:spcBef>
                <a:spcPts val="0"/>
              </a:spcBef>
              <a:spcAft>
                <a:spcPts val="0"/>
              </a:spcAft>
              <a:buSzPts val="1100"/>
              <a:buChar char="●"/>
            </a:pPr>
            <a:r>
              <a:rPr lang="en"/>
              <a:t>Our next insert (Delta version 3) commits at 12:08. The stream has already completed processing the first group and immediately picks up our 12:08 insert. It does not have to wait for a scheduled point in time to kick off.</a:t>
            </a:r>
            <a:endParaRPr/>
          </a:p>
          <a:p>
            <a:pPr indent="-298450" lvl="0" marL="457200" rtl="0" algn="l">
              <a:spcBef>
                <a:spcPts val="0"/>
              </a:spcBef>
              <a:spcAft>
                <a:spcPts val="0"/>
              </a:spcAft>
              <a:buSzPts val="1100"/>
              <a:buChar char="●"/>
            </a:pPr>
            <a:r>
              <a:rPr lang="en"/>
              <a:t>We then receive the insert for Delta version 4 as 12:09. The stream process for the last commit has not yet completed. </a:t>
            </a:r>
            <a:endParaRPr/>
          </a:p>
          <a:p>
            <a:pPr indent="-298450" lvl="0" marL="457200" rtl="0" algn="l">
              <a:spcBef>
                <a:spcPts val="0"/>
              </a:spcBef>
              <a:spcAft>
                <a:spcPts val="0"/>
              </a:spcAft>
              <a:buSzPts val="1100"/>
              <a:buChar char="●"/>
            </a:pPr>
            <a:r>
              <a:rPr lang="en"/>
              <a:t>Delta version 5, an update to the same record as was inserted in Delta version 4, comes in at 12:10:05. As soon as the prior stream micro-batch completes, the next kicks off and picks up Delta versions 4 and 5.</a:t>
            </a:r>
            <a:endParaRPr/>
          </a:p>
          <a:p>
            <a:pPr indent="-298450" lvl="0" marL="457200" rtl="0" algn="l">
              <a:spcBef>
                <a:spcPts val="0"/>
              </a:spcBef>
              <a:spcAft>
                <a:spcPts val="0"/>
              </a:spcAft>
              <a:buSzPts val="1100"/>
              <a:buChar char="●"/>
            </a:pPr>
            <a:r>
              <a:rPr lang="en"/>
              <a:t>An important note here is that this does function as a micro-batch in that you now have both an insert and an update to a record in the same batch. You must add handling for choosing the latest data to insert from this batch.</a:t>
            </a:r>
            <a:endParaRPr/>
          </a:p>
          <a:p>
            <a:pPr indent="0" lvl="0" marL="0" rtl="0" algn="l">
              <a:spcBef>
                <a:spcPts val="0"/>
              </a:spcBef>
              <a:spcAft>
                <a:spcPts val="0"/>
              </a:spcAft>
              <a:buNone/>
            </a:pPr>
            <a:r>
              <a:rPr b="1" lang="en"/>
              <a:t>Batch Mode</a:t>
            </a:r>
            <a:endParaRPr b="1"/>
          </a:p>
          <a:p>
            <a:pPr indent="0" lvl="0" marL="0" rtl="0" algn="l">
              <a:spcBef>
                <a:spcPts val="0"/>
              </a:spcBef>
              <a:spcAft>
                <a:spcPts val="0"/>
              </a:spcAft>
              <a:buNone/>
            </a:pPr>
            <a:r>
              <a:rPr lang="en">
                <a:solidFill>
                  <a:srgbClr val="1B3038"/>
                </a:solidFill>
              </a:rPr>
              <a:t>In batch mode, the processing of the Delta Change Feed is set to occur every X minutes. You must then add logic to handle identifying the current high water mark (the latest Delta version or timestamp previously processed) and picking up any changes from that point forward.</a:t>
            </a:r>
            <a:endParaRPr>
              <a:solidFill>
                <a:srgbClr val="1B3038"/>
              </a:solidFill>
            </a:endParaRPr>
          </a:p>
          <a:p>
            <a:pPr indent="-298450" lvl="0" marL="457200" rtl="0" algn="l">
              <a:spcBef>
                <a:spcPts val="0"/>
              </a:spcBef>
              <a:spcAft>
                <a:spcPts val="0"/>
              </a:spcAft>
              <a:buClr>
                <a:srgbClr val="1B3038"/>
              </a:buClr>
              <a:buSzPts val="1100"/>
              <a:buChar char="●"/>
            </a:pPr>
            <a:r>
              <a:rPr lang="en">
                <a:solidFill>
                  <a:srgbClr val="1B3038"/>
                </a:solidFill>
              </a:rPr>
              <a:t>Following our example from before, let us assume that this batch process has been set to run every 10 minutes. When it kicks off at 12:00, it processes the large upsert. </a:t>
            </a:r>
            <a:endParaRPr>
              <a:solidFill>
                <a:srgbClr val="1B3038"/>
              </a:solidFill>
            </a:endParaRPr>
          </a:p>
          <a:p>
            <a:pPr indent="-298450" lvl="0" marL="457200" rtl="0" algn="l">
              <a:spcBef>
                <a:spcPts val="0"/>
              </a:spcBef>
              <a:spcAft>
                <a:spcPts val="0"/>
              </a:spcAft>
              <a:buClr>
                <a:srgbClr val="1B3038"/>
              </a:buClr>
              <a:buSzPts val="1100"/>
              <a:buChar char="●"/>
            </a:pPr>
            <a:r>
              <a:rPr lang="en">
                <a:solidFill>
                  <a:srgbClr val="1B3038"/>
                </a:solidFill>
              </a:rPr>
              <a:t>There is a pause until 12:10, when the process kicks off again, establishes that the high water mark is Delta version 2, and picks up everything since then. In this case, it has both version 3 and version 4 to include.</a:t>
            </a:r>
            <a:endParaRPr>
              <a:solidFill>
                <a:srgbClr val="1B3038"/>
              </a:solidFill>
            </a:endParaRPr>
          </a:p>
          <a:p>
            <a:pPr indent="-298450" lvl="0" marL="457200" rtl="0" algn="l">
              <a:spcBef>
                <a:spcPts val="0"/>
              </a:spcBef>
              <a:spcAft>
                <a:spcPts val="0"/>
              </a:spcAft>
              <a:buClr>
                <a:srgbClr val="1B3038"/>
              </a:buClr>
              <a:buSzPts val="1100"/>
              <a:buChar char="●"/>
            </a:pPr>
            <a:r>
              <a:rPr lang="en">
                <a:solidFill>
                  <a:srgbClr val="1B3038"/>
                </a:solidFill>
              </a:rPr>
              <a:t>The batch then pauses again and does not pick up version 5 until 12:20 despite it arriving shortly after the last batch was </a:t>
            </a:r>
            <a:r>
              <a:rPr lang="en">
                <a:solidFill>
                  <a:srgbClr val="1B3038"/>
                </a:solidFill>
              </a:rPr>
              <a:t>triggered</a:t>
            </a:r>
            <a:r>
              <a:rPr lang="en">
                <a:solidFill>
                  <a:srgbClr val="1B3038"/>
                </a:solidFill>
              </a:rPr>
              <a:t>.</a:t>
            </a:r>
            <a:endParaRPr>
              <a:solidFill>
                <a:srgbClr val="1B3038"/>
              </a:solidFill>
            </a:endParaRPr>
          </a:p>
          <a:p>
            <a:pPr indent="0" lvl="0" marL="0" rtl="0" algn="l">
              <a:spcBef>
                <a:spcPts val="0"/>
              </a:spcBef>
              <a:spcAft>
                <a:spcPts val="0"/>
              </a:spcAft>
              <a:buNone/>
            </a:pPr>
            <a:r>
              <a:t/>
            </a:r>
            <a:endParaRPr/>
          </a:p>
        </p:txBody>
      </p:sp>
      <p:sp>
        <p:nvSpPr>
          <p:cNvPr id="831" name="Google Shape;831;g1517c09eca9_0_10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517c09eca9_0_104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517c09eca9_0_10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Silver &amp; Gold Tables</a:t>
            </a:r>
            <a:endParaRPr/>
          </a:p>
          <a:p>
            <a:pPr indent="-298450" lvl="0" marL="457200" rtl="0" algn="l">
              <a:spcBef>
                <a:spcPts val="0"/>
              </a:spcBef>
              <a:spcAft>
                <a:spcPts val="0"/>
              </a:spcAft>
              <a:buSzPts val="1100"/>
              <a:buChar char="●"/>
            </a:pPr>
            <a:r>
              <a:rPr lang="en"/>
              <a:t>Using Delta Change Data Feed outputs for changes in the Silver and Gold layers ensure that all changes are reflected with substantially less processing cost</a:t>
            </a:r>
            <a:endParaRPr/>
          </a:p>
          <a:p>
            <a:pPr indent="0" lvl="0" marL="0" rtl="0" algn="l">
              <a:spcBef>
                <a:spcPts val="0"/>
              </a:spcBef>
              <a:spcAft>
                <a:spcPts val="0"/>
              </a:spcAft>
              <a:buNone/>
            </a:pPr>
            <a:r>
              <a:rPr lang="en"/>
              <a:t>Materialized Views</a:t>
            </a:r>
            <a:endParaRPr/>
          </a:p>
          <a:p>
            <a:pPr indent="-298450" lvl="0" marL="457200" rtl="0" algn="l">
              <a:spcBef>
                <a:spcPts val="0"/>
              </a:spcBef>
              <a:spcAft>
                <a:spcPts val="0"/>
              </a:spcAft>
              <a:buSzPts val="1100"/>
              <a:buChar char="●"/>
            </a:pPr>
            <a:r>
              <a:rPr lang="en"/>
              <a:t>In many cases there’s a need to capture an aggregated view of the gold level data for a dashboard or real-time application. Relying on the change data feed can eliminate the need for costly re-aggregations off of full tables while ensuring that changes are reflected appropriately.</a:t>
            </a:r>
            <a:endParaRPr/>
          </a:p>
          <a:p>
            <a:pPr indent="0" lvl="0" marL="0" rtl="0" algn="l">
              <a:spcBef>
                <a:spcPts val="0"/>
              </a:spcBef>
              <a:spcAft>
                <a:spcPts val="0"/>
              </a:spcAft>
              <a:buNone/>
            </a:pPr>
            <a:r>
              <a:rPr lang="en"/>
              <a:t>Transmit Changes</a:t>
            </a:r>
            <a:endParaRPr/>
          </a:p>
          <a:p>
            <a:pPr indent="-298450" lvl="0" marL="457200" rtl="0" algn="l">
              <a:spcBef>
                <a:spcPts val="0"/>
              </a:spcBef>
              <a:spcAft>
                <a:spcPts val="0"/>
              </a:spcAft>
              <a:buSzPts val="1100"/>
              <a:buChar char="●"/>
            </a:pPr>
            <a:r>
              <a:rPr lang="en"/>
              <a:t>Outputting data from Delta to other systems can help solve specific needs and support other applications. For platforms that can ingest Change Data Output, this creates a means of incrementally updating databases, applications, and other systems with minimal overhead.</a:t>
            </a:r>
            <a:endParaRPr/>
          </a:p>
          <a:p>
            <a:pPr indent="0" lvl="0" marL="0" rtl="0" algn="l">
              <a:spcBef>
                <a:spcPts val="0"/>
              </a:spcBef>
              <a:spcAft>
                <a:spcPts val="0"/>
              </a:spcAft>
              <a:buNone/>
            </a:pPr>
            <a:r>
              <a:rPr lang="en"/>
              <a:t>Audit Trail Table</a:t>
            </a:r>
            <a:endParaRPr/>
          </a:p>
          <a:p>
            <a:pPr indent="-298450" lvl="0" marL="457200" rtl="0" algn="l">
              <a:spcBef>
                <a:spcPts val="0"/>
              </a:spcBef>
              <a:spcAft>
                <a:spcPts val="0"/>
              </a:spcAft>
              <a:buSzPts val="1100"/>
              <a:buChar char="●"/>
            </a:pPr>
            <a:r>
              <a:rPr lang="en"/>
              <a:t>Compliance and audit typically need to be able to identify when, where, and how data has been changed. Change Data Feed outputs stored in a Delta table provide a quick, queryable means of finding exactly what has happened either to a specific record, to sets of data, or to the entire table.</a:t>
            </a:r>
            <a:endParaRPr/>
          </a:p>
        </p:txBody>
      </p:sp>
      <p:sp>
        <p:nvSpPr>
          <p:cNvPr id="856" name="Google Shape;856;g1517c09eca9_0_10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517c09eca9_0_649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517c09eca9_0_6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517c09eca9_0_106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517c09eca9_0_10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all of the benefits sound wonderful, it’s important to acknowledge that Delta Change Feed is not the best solution in every situation. Let’s walk through the best practices as to when to use, and when not to use, Delta Change Data Feed.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your incoming data contains updates or deletes, Delta Change Data Feed is a good choice. This will help to reduce costly table scans to identify these types of changes downstream. On the other hand, if you only receive appends, Delta Change Feed may not be the best option. In this case, a better solution may be to use the checkpoint feature on structured streaming.</a:t>
            </a:r>
            <a:endParaRPr/>
          </a:p>
          <a:p>
            <a:pPr indent="-298450" lvl="0" marL="457200" rtl="0" algn="l">
              <a:spcBef>
                <a:spcPts val="0"/>
              </a:spcBef>
              <a:spcAft>
                <a:spcPts val="0"/>
              </a:spcAft>
              <a:buSzPts val="1100"/>
              <a:buChar char="●"/>
            </a:pPr>
            <a:r>
              <a:rPr lang="en"/>
              <a:t>If you receive updates on a relatively small proportion of records in your table per batch, Delta Change Data Feed is a good choice. For example, if you have a table with 1 million records and you get updates to maybe 50,000 per batch, Delta Change Data Feed can help reduce processing overhead. However, if you receive updates to most of the records in the table every time you get a batch, this reduction will not be enough to merit using Change Data Feed unless it is for other purposes like audit trails.</a:t>
            </a:r>
            <a:endParaRPr/>
          </a:p>
          <a:p>
            <a:pPr indent="-298450" lvl="0" marL="457200" rtl="0" algn="l">
              <a:spcBef>
                <a:spcPts val="0"/>
              </a:spcBef>
              <a:spcAft>
                <a:spcPts val="0"/>
              </a:spcAft>
              <a:buSzPts val="1100"/>
              <a:buChar char="●"/>
            </a:pPr>
            <a:r>
              <a:rPr lang="en"/>
              <a:t>If your incoming data is in a Change Data Capture format then maintaining this through Change Data Feed is a good option.</a:t>
            </a:r>
            <a:endParaRPr/>
          </a:p>
          <a:p>
            <a:pPr indent="-298450" lvl="0" marL="457200" rtl="0" algn="l">
              <a:spcBef>
                <a:spcPts val="0"/>
              </a:spcBef>
              <a:spcAft>
                <a:spcPts val="0"/>
              </a:spcAft>
              <a:buSzPts val="1100"/>
              <a:buChar char="●"/>
            </a:pPr>
            <a:r>
              <a:rPr lang="en"/>
              <a:t>If you are intending to send changes as Change Data Capture types of output to downstream applications, Delta Change Data Feed is the best way to do so.</a:t>
            </a:r>
            <a:endParaRPr/>
          </a:p>
          <a:p>
            <a:pPr indent="-298450" lvl="0" marL="457200" rtl="0" algn="l">
              <a:spcBef>
                <a:spcPts val="0"/>
              </a:spcBef>
              <a:spcAft>
                <a:spcPts val="0"/>
              </a:spcAft>
              <a:buSzPts val="1100"/>
              <a:buChar char="●"/>
            </a:pPr>
            <a:r>
              <a:rPr lang="en"/>
              <a:t>If the data you receive in a batch is a destructive load, meaning that it represents a complete overwrite of the underlying data and intends not to capture the changes made but rather to wipe out whatever was previously present, then Delta Change Data Feed should not be used. This would happen with a drop/create or truncate type of command to replace existing data.</a:t>
            </a:r>
            <a:endParaRPr/>
          </a:p>
          <a:p>
            <a:pPr indent="-298450" lvl="0" marL="457200" rtl="0" algn="l">
              <a:spcBef>
                <a:spcPts val="0"/>
              </a:spcBef>
              <a:spcAft>
                <a:spcPts val="0"/>
              </a:spcAft>
              <a:buSzPts val="1100"/>
              <a:buChar char="●"/>
            </a:pPr>
            <a:r>
              <a:rPr lang="en"/>
              <a:t>As previously described, Delta Change Data Feed only applies from Delta sources. Therefore if you are looking to find and ingest data from outside of Delta Lake it will not work. We do have other features, such as Auto Loader, to help with bringing files in from your cloud storage. We also work with numerous partners that are able to extract data from external source platforms to then load into Delta.</a:t>
            </a:r>
            <a:endParaRPr/>
          </a:p>
        </p:txBody>
      </p:sp>
      <p:sp>
        <p:nvSpPr>
          <p:cNvPr id="870" name="Google Shape;870;g1517c09eca9_0_10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17c09eca9_0_23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Delta has versioning which means that time travel is possible. We are going to use this versioning to track the changes that we make to our data throughout building the pipeline. </a:t>
            </a:r>
            <a:endParaRPr/>
          </a:p>
        </p:txBody>
      </p:sp>
      <p:sp>
        <p:nvSpPr>
          <p:cNvPr id="878" name="Google Shape;878;g1517c09eca9_0_237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517c09eca9_0_23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Recall the three components of a Delta table</a:t>
            </a:r>
            <a:endParaRPr/>
          </a:p>
          <a:p>
            <a:pPr indent="0" lvl="0" marL="0" rtl="0" algn="l">
              <a:lnSpc>
                <a:spcPct val="100000"/>
              </a:lnSpc>
              <a:spcBef>
                <a:spcPts val="0"/>
              </a:spcBef>
              <a:spcAft>
                <a:spcPts val="0"/>
              </a:spcAft>
              <a:buSzPts val="1400"/>
              <a:buNone/>
            </a:pPr>
            <a:r>
              <a:rPr lang="en"/>
              <a:t>In this lesson, we will be focusing on the transaction log </a:t>
            </a:r>
            <a:endParaRPr/>
          </a:p>
        </p:txBody>
      </p:sp>
      <p:sp>
        <p:nvSpPr>
          <p:cNvPr id="883" name="Google Shape;883;g1517c09eca9_0_238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517c09eca9_0_239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An ordered record of every transaction that has ever been performed on a Delta Lake table since its inception</a:t>
            </a:r>
            <a:endParaRPr/>
          </a:p>
          <a:p>
            <a:pPr indent="0" lvl="0" marL="0" rtl="0" algn="l">
              <a:lnSpc>
                <a:spcPct val="100000"/>
              </a:lnSpc>
              <a:spcBef>
                <a:spcPts val="0"/>
              </a:spcBef>
              <a:spcAft>
                <a:spcPts val="0"/>
              </a:spcAft>
              <a:buNone/>
            </a:pPr>
            <a:r>
              <a:rPr lang="en"/>
              <a:t>Serves as a single source of truth – the central repository that tracks all changes that users make to the table</a:t>
            </a:r>
            <a:endParaRPr/>
          </a:p>
          <a:p>
            <a:pPr indent="0" lvl="0" marL="0" rtl="0" algn="l">
              <a:lnSpc>
                <a:spcPct val="100000"/>
              </a:lnSpc>
              <a:spcBef>
                <a:spcPts val="0"/>
              </a:spcBef>
              <a:spcAft>
                <a:spcPts val="0"/>
              </a:spcAft>
              <a:buNone/>
            </a:pPr>
            <a:r>
              <a:rPr lang="en"/>
              <a:t>Spark checks the transaction log to see what new transactions have posted to the table and then updates the end user’s table with those new changes</a:t>
            </a:r>
            <a:endParaRPr/>
          </a:p>
          <a:p>
            <a:pPr indent="0" lvl="0" marL="0" rtl="0" algn="l">
              <a:lnSpc>
                <a:spcPct val="100000"/>
              </a:lnSpc>
              <a:spcBef>
                <a:spcPts val="0"/>
              </a:spcBef>
              <a:spcAft>
                <a:spcPts val="0"/>
              </a:spcAft>
              <a:buNone/>
            </a:pPr>
            <a:r>
              <a:rPr lang="en"/>
              <a:t>The transaction log is the mechanism through which Delta Lake is able to offer the guarantee of atomicity</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892" name="Google Shape;892;g1517c09eca9_0_239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517c09eca9_0_23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Whenever a user performs an operation to modify a table, Delta Lake breaks that operation down into a series of discrete steps composed of one or more of the actions below:</a:t>
            </a:r>
            <a:endParaRPr/>
          </a:p>
          <a:p>
            <a:pPr indent="0" lvl="0" marL="0" rtl="0" algn="l">
              <a:lnSpc>
                <a:spcPct val="100000"/>
              </a:lnSpc>
              <a:spcBef>
                <a:spcPts val="0"/>
              </a:spcBef>
              <a:spcAft>
                <a:spcPts val="0"/>
              </a:spcAft>
              <a:buNone/>
            </a:pPr>
            <a:r>
              <a:rPr lang="en"/>
              <a:t>Add file – adds a data file.</a:t>
            </a:r>
            <a:endParaRPr/>
          </a:p>
          <a:p>
            <a:pPr indent="0" lvl="0" marL="0" rtl="0" algn="l">
              <a:lnSpc>
                <a:spcPct val="100000"/>
              </a:lnSpc>
              <a:spcBef>
                <a:spcPts val="0"/>
              </a:spcBef>
              <a:spcAft>
                <a:spcPts val="0"/>
              </a:spcAft>
              <a:buNone/>
            </a:pPr>
            <a:r>
              <a:rPr lang="en"/>
              <a:t>Remove file – removes a data file.</a:t>
            </a:r>
            <a:endParaRPr/>
          </a:p>
          <a:p>
            <a:pPr indent="0" lvl="0" marL="0" rtl="0" algn="l">
              <a:lnSpc>
                <a:spcPct val="100000"/>
              </a:lnSpc>
              <a:spcBef>
                <a:spcPts val="0"/>
              </a:spcBef>
              <a:spcAft>
                <a:spcPts val="0"/>
              </a:spcAft>
              <a:buNone/>
            </a:pPr>
            <a:r>
              <a:rPr lang="en"/>
              <a:t>Update metadata – Updates the table’s metadata (e.g., changing the table’s name, schema or partitioning).</a:t>
            </a:r>
            <a:endParaRPr/>
          </a:p>
          <a:p>
            <a:pPr indent="0" lvl="0" marL="0" rtl="0" algn="l">
              <a:lnSpc>
                <a:spcPct val="100000"/>
              </a:lnSpc>
              <a:spcBef>
                <a:spcPts val="0"/>
              </a:spcBef>
              <a:spcAft>
                <a:spcPts val="0"/>
              </a:spcAft>
              <a:buNone/>
            </a:pPr>
            <a:r>
              <a:rPr lang="en"/>
              <a:t>Set transaction – Records that a structured streaming job has committed a micro-batch with the given ID.</a:t>
            </a:r>
            <a:endParaRPr/>
          </a:p>
          <a:p>
            <a:pPr indent="0" lvl="0" marL="0" rtl="0" algn="l">
              <a:lnSpc>
                <a:spcPct val="100000"/>
              </a:lnSpc>
              <a:spcBef>
                <a:spcPts val="0"/>
              </a:spcBef>
              <a:spcAft>
                <a:spcPts val="0"/>
              </a:spcAft>
              <a:buNone/>
            </a:pPr>
            <a:r>
              <a:rPr lang="en"/>
              <a:t>Change protocol – enables new features by switching the Delta Lake transaction log to the newest software protocol.</a:t>
            </a:r>
            <a:endParaRPr/>
          </a:p>
          <a:p>
            <a:pPr indent="0" lvl="0" marL="0" rtl="0" algn="l">
              <a:lnSpc>
                <a:spcPct val="100000"/>
              </a:lnSpc>
              <a:spcBef>
                <a:spcPts val="0"/>
              </a:spcBef>
              <a:spcAft>
                <a:spcPts val="0"/>
              </a:spcAft>
              <a:buNone/>
            </a:pPr>
            <a:r>
              <a:rPr lang="en"/>
              <a:t>Commit info – Contains information around the commit, which operation was made, from where and at what time.</a:t>
            </a:r>
            <a:endParaRPr/>
          </a:p>
        </p:txBody>
      </p:sp>
      <p:sp>
        <p:nvSpPr>
          <p:cNvPr id="898" name="Google Shape;898;g1517c09eca9_0_239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17c09eca9_0_240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When a user creates a Delta table, that table’s transaction log is automatically created in the _delta_log subdirectory. As he or she makes changes to that table, those changes are recorded as ordered, atomic commits in the transaction log.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In this image, we see two transactions recorded in the _delta_log and a single parquet file, partitioned by date.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04" name="Google Shape;904;g1517c09eca9_0_240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517c09eca9_0_240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Consider the following situation. We maintain our Delta table by the following transaction:</a:t>
            </a:r>
            <a:endParaRPr/>
          </a:p>
          <a:p>
            <a:pPr indent="0" lvl="0" marL="0" rtl="0" algn="l">
              <a:lnSpc>
                <a:spcPct val="100000"/>
              </a:lnSpc>
              <a:spcBef>
                <a:spcPts val="0"/>
              </a:spcBef>
              <a:spcAft>
                <a:spcPts val="0"/>
              </a:spcAft>
              <a:buNone/>
            </a:pPr>
            <a:r>
              <a:rPr lang="en"/>
              <a:t>Add records to the table </a:t>
            </a:r>
            <a:endParaRPr/>
          </a:p>
          <a:p>
            <a:pPr indent="0" lvl="0" marL="0" rtl="0" algn="l">
              <a:lnSpc>
                <a:spcPct val="100000"/>
              </a:lnSpc>
              <a:spcBef>
                <a:spcPts val="0"/>
              </a:spcBef>
              <a:spcAft>
                <a:spcPts val="0"/>
              </a:spcAft>
              <a:buNone/>
            </a:pPr>
            <a:r>
              <a:rPr lang="en"/>
              <a:t>from the data files 1.parquet and 2.parquet. </a:t>
            </a:r>
            <a:endParaRPr/>
          </a:p>
          <a:p>
            <a:pPr indent="0" lvl="0" marL="0" rtl="0" algn="l">
              <a:lnSpc>
                <a:spcPct val="100000"/>
              </a:lnSpc>
              <a:spcBef>
                <a:spcPts val="0"/>
              </a:spcBef>
              <a:spcAft>
                <a:spcPts val="0"/>
              </a:spcAft>
              <a:buNone/>
            </a:pPr>
            <a:r>
              <a:rPr lang="en"/>
              <a:t>The transaction added to the transaction log, saved to disk as commit 000000.json.</a:t>
            </a:r>
            <a:endParaRPr/>
          </a:p>
          <a:p>
            <a:pPr indent="0" lvl="0" marL="0" rtl="0" algn="l">
              <a:lnSpc>
                <a:spcPct val="100000"/>
              </a:lnSpc>
              <a:spcBef>
                <a:spcPts val="0"/>
              </a:spcBef>
              <a:spcAft>
                <a:spcPts val="0"/>
              </a:spcAft>
              <a:buNone/>
            </a:pPr>
            <a:r>
              <a:rPr lang="en"/>
              <a:t>Remove those files and add a new file</a:t>
            </a:r>
            <a:endParaRPr/>
          </a:p>
          <a:p>
            <a:pPr indent="0" lvl="0" marL="0" rtl="0" algn="l">
              <a:lnSpc>
                <a:spcPct val="100000"/>
              </a:lnSpc>
              <a:spcBef>
                <a:spcPts val="0"/>
              </a:spcBef>
              <a:spcAft>
                <a:spcPts val="0"/>
              </a:spcAft>
              <a:buNone/>
            </a:pPr>
            <a:r>
              <a:rPr lang="en"/>
              <a:t>from the data file 3.parquet. </a:t>
            </a:r>
            <a:endParaRPr/>
          </a:p>
          <a:p>
            <a:pPr indent="0" lvl="0" marL="0" rtl="0" algn="l">
              <a:lnSpc>
                <a:spcPct val="100000"/>
              </a:lnSpc>
              <a:spcBef>
                <a:spcPts val="0"/>
              </a:spcBef>
              <a:spcAft>
                <a:spcPts val="0"/>
              </a:spcAft>
              <a:buNone/>
            </a:pPr>
            <a:r>
              <a:rPr lang="en"/>
              <a:t>These actions are recorded as the next commit in the transaction log, as 000001.json.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If we were to inspect the file in the file storage location, we would see all three files: </a:t>
            </a:r>
            <a:endParaRPr/>
          </a:p>
          <a:p>
            <a:pPr indent="0" lvl="0" marL="0" rtl="0" algn="l">
              <a:lnSpc>
                <a:spcPct val="100000"/>
              </a:lnSpc>
              <a:spcBef>
                <a:spcPts val="0"/>
              </a:spcBef>
              <a:spcAft>
                <a:spcPts val="0"/>
              </a:spcAft>
              <a:buNone/>
            </a:pPr>
            <a:r>
              <a:rPr lang="en"/>
              <a:t>1.parquet</a:t>
            </a:r>
            <a:endParaRPr/>
          </a:p>
          <a:p>
            <a:pPr indent="0" lvl="0" marL="0" rtl="0" algn="l">
              <a:lnSpc>
                <a:spcPct val="100000"/>
              </a:lnSpc>
              <a:spcBef>
                <a:spcPts val="0"/>
              </a:spcBef>
              <a:spcAft>
                <a:spcPts val="0"/>
              </a:spcAft>
              <a:buNone/>
            </a:pPr>
            <a:r>
              <a:rPr lang="en"/>
              <a:t>2.parquet</a:t>
            </a:r>
            <a:endParaRPr/>
          </a:p>
          <a:p>
            <a:pPr indent="0" lvl="0" marL="0" rtl="0" algn="l">
              <a:lnSpc>
                <a:spcPct val="100000"/>
              </a:lnSpc>
              <a:spcBef>
                <a:spcPts val="0"/>
              </a:spcBef>
              <a:spcAft>
                <a:spcPts val="0"/>
              </a:spcAft>
              <a:buNone/>
            </a:pPr>
            <a:r>
              <a:rPr lang="en"/>
              <a:t>3.parquet</a:t>
            </a:r>
            <a:endParaRPr/>
          </a:p>
          <a:p>
            <a:pPr indent="0" lvl="0" marL="0" rtl="0" algn="l">
              <a:lnSpc>
                <a:spcPct val="100000"/>
              </a:lnSpc>
              <a:spcBef>
                <a:spcPts val="0"/>
              </a:spcBef>
              <a:spcAft>
                <a:spcPts val="0"/>
              </a:spcAft>
              <a:buNone/>
            </a:pPr>
            <a:r>
              <a:rPr lang="en"/>
              <a:t>The transaction log is used to construct the current state of the Delta table when the table is queried. In this case, 000000.json and 000001.json would show that only 3.parquet should be read for the query.</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10" name="Google Shape;910;g1517c09eca9_0_240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517c09eca9_0_2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6" name="Google Shape;916;g1517c09eca9_0_241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517c09eca9_0_24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t>The DESCRIBE Command</a:t>
            </a:r>
            <a:endParaRPr/>
          </a:p>
          <a:p>
            <a:pPr indent="0" lvl="0" marL="0" rtl="0" algn="l">
              <a:lnSpc>
                <a:spcPct val="100000"/>
              </a:lnSpc>
              <a:spcBef>
                <a:spcPts val="0"/>
              </a:spcBef>
              <a:spcAft>
                <a:spcPts val="0"/>
              </a:spcAft>
              <a:buNone/>
            </a:pPr>
            <a:r>
              <a:rPr lang="en"/>
              <a:t>The DESCRIBE SQL command returns the metadata of an existing table (column names, data types, and comments).</a:t>
            </a:r>
            <a:endParaRPr/>
          </a:p>
          <a:p>
            <a:pPr indent="0" lvl="0" marL="0" rtl="0" algn="l">
              <a:lnSpc>
                <a:spcPct val="100000"/>
              </a:lnSpc>
              <a:spcBef>
                <a:spcPts val="0"/>
              </a:spcBef>
              <a:spcAft>
                <a:spcPts val="0"/>
              </a:spcAft>
              <a:buNone/>
            </a:pPr>
            <a:r>
              <a:rPr lang="en"/>
              <a:t>The DESCRIBE HISTORY Command</a:t>
            </a:r>
            <a:endParaRPr/>
          </a:p>
          <a:p>
            <a:pPr indent="0" lvl="0" marL="0" rtl="0" algn="l">
              <a:lnSpc>
                <a:spcPct val="100000"/>
              </a:lnSpc>
              <a:spcBef>
                <a:spcPts val="0"/>
              </a:spcBef>
              <a:spcAft>
                <a:spcPts val="0"/>
              </a:spcAft>
              <a:buNone/>
            </a:pPr>
            <a:r>
              <a:rPr lang="en"/>
              <a:t>The DESCRIBE HISTORY command returns a more complete set of metadata for a Delta table. Note that this command is only available for Delta tables queried using Databricks. This includes provenance information, including the operation, user, and so on, and operation metrics for each write to a table. Table History is kept for 30 days.</a:t>
            </a:r>
            <a:endParaRPr/>
          </a:p>
          <a:p>
            <a:pPr indent="0" lvl="0" marL="0" rtl="0" algn="l">
              <a:lnSpc>
                <a:spcPct val="100000"/>
              </a:lnSpc>
              <a:spcBef>
                <a:spcPts val="0"/>
              </a:spcBef>
              <a:spcAft>
                <a:spcPts val="0"/>
              </a:spcAft>
              <a:buNone/>
            </a:pPr>
            <a:r>
              <a:rPr lang="en"/>
              <a:t>In this course, we will query the history of our Delta tables using the Python API and the following syntax:</a:t>
            </a:r>
            <a:endParaRPr/>
          </a:p>
          <a:p>
            <a:pPr indent="0" lvl="0" marL="0" rtl="0" algn="l">
              <a:lnSpc>
                <a:spcPct val="100000"/>
              </a:lnSpc>
              <a:spcBef>
                <a:spcPts val="0"/>
              </a:spcBef>
              <a:spcAft>
                <a:spcPts val="0"/>
              </a:spcAft>
              <a:buNone/>
            </a:pPr>
            <a:r>
              <a:rPr lang="en"/>
              <a:t>from delta.tables import DeltaTable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deltaTable = DeltaTable.forPath(spark, pathToTable)</a:t>
            </a:r>
            <a:endParaRPr/>
          </a:p>
          <a:p>
            <a:pPr indent="0" lvl="0" marL="0" rtl="0" algn="l">
              <a:lnSpc>
                <a:spcPct val="100000"/>
              </a:lnSpc>
              <a:spcBef>
                <a:spcPts val="0"/>
              </a:spcBef>
              <a:spcAft>
                <a:spcPts val="0"/>
              </a:spcAft>
              <a:buNone/>
            </a:pPr>
            <a:r>
              <a:rPr lang="en"/>
              <a:t>fullHistoryDF = deltaTable.history()</a:t>
            </a:r>
            <a:endParaRPr/>
          </a:p>
          <a:p>
            <a:pPr indent="0" lvl="0" marL="0" rtl="0" algn="l">
              <a:lnSpc>
                <a:spcPct val="100000"/>
              </a:lnSpc>
              <a:spcBef>
                <a:spcPts val="0"/>
              </a:spcBef>
              <a:spcAft>
                <a:spcPts val="0"/>
              </a:spcAft>
              <a:buNone/>
            </a:pPr>
            <a:r>
              <a:rPr lang="en"/>
              <a:t>The results of this command are useful in that it allows us to see all commits performed on a table. We will use this function in this course to explore each of the commits we have made to the table.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921" name="Google Shape;921;g1517c09eca9_0_241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517c09eca9_0_24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9" name="Google Shape;929;g1517c09eca9_0_2423: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487047f33b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487047f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517c09eca9_0_24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Delta transaction makes possible a feature known as Delta Lake time travel. Delta Lake time travel allows you to query an older snapshot of a Delta table. Time travel has many use cases, including:</a:t>
            </a:r>
            <a:endParaRPr/>
          </a:p>
          <a:p>
            <a:pPr indent="0" lvl="0" marL="0" rtl="0" algn="l">
              <a:lnSpc>
                <a:spcPct val="100000"/>
              </a:lnSpc>
              <a:spcBef>
                <a:spcPts val="0"/>
              </a:spcBef>
              <a:spcAft>
                <a:spcPts val="0"/>
              </a:spcAft>
              <a:buNone/>
            </a:pPr>
            <a:r>
              <a:rPr lang="en"/>
              <a:t>Re-creating analyses, reports, or outputs (for example, the output of a machine learning model). This could be useful for debugging or auditing, especially in regulated industries.</a:t>
            </a:r>
            <a:endParaRPr/>
          </a:p>
          <a:p>
            <a:pPr indent="0" lvl="0" marL="0" rtl="0" algn="l">
              <a:lnSpc>
                <a:spcPct val="100000"/>
              </a:lnSpc>
              <a:spcBef>
                <a:spcPts val="0"/>
              </a:spcBef>
              <a:spcAft>
                <a:spcPts val="0"/>
              </a:spcAft>
              <a:buNone/>
            </a:pPr>
            <a:r>
              <a:rPr lang="en"/>
              <a:t>Writing complex temporal queries.</a:t>
            </a:r>
            <a:endParaRPr/>
          </a:p>
          <a:p>
            <a:pPr indent="0" lvl="0" marL="0" rtl="0" algn="l">
              <a:lnSpc>
                <a:spcPct val="100000"/>
              </a:lnSpc>
              <a:spcBef>
                <a:spcPts val="0"/>
              </a:spcBef>
              <a:spcAft>
                <a:spcPts val="0"/>
              </a:spcAft>
              <a:buNone/>
            </a:pPr>
            <a:r>
              <a:rPr lang="en"/>
              <a:t>Fixing mistakes in your data.</a:t>
            </a:r>
            <a:endParaRPr/>
          </a:p>
          <a:p>
            <a:pPr indent="0" lvl="0" marL="0" rtl="0" algn="l">
              <a:lnSpc>
                <a:spcPct val="100000"/>
              </a:lnSpc>
              <a:spcBef>
                <a:spcPts val="0"/>
              </a:spcBef>
              <a:spcAft>
                <a:spcPts val="0"/>
              </a:spcAft>
              <a:buNone/>
            </a:pPr>
            <a:r>
              <a:rPr lang="en"/>
              <a:t>Providing snapshot isolation for a set of queries for fast changing tables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34" name="Google Shape;934;g1517c09eca9_0_242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517c09eca9_0_24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 time travel query can be performed with SQL as follows:</a:t>
            </a:r>
            <a:endParaRPr/>
          </a:p>
          <a:p>
            <a:pPr indent="0" lvl="0" marL="0" rtl="0" algn="l">
              <a:lnSpc>
                <a:spcPct val="100000"/>
              </a:lnSpc>
              <a:spcBef>
                <a:spcPts val="0"/>
              </a:spcBef>
              <a:spcAft>
                <a:spcPts val="0"/>
              </a:spcAft>
              <a:buNone/>
            </a:pPr>
            <a:r>
              <a:rPr lang="en"/>
              <a:t>SELECT * FROM events TIMESTAMP AS OF timestamp_expression</a:t>
            </a:r>
            <a:endParaRPr/>
          </a:p>
          <a:p>
            <a:pPr indent="0" lvl="0" marL="0" rtl="0" algn="l">
              <a:lnSpc>
                <a:spcPct val="100000"/>
              </a:lnSpc>
              <a:spcBef>
                <a:spcPts val="0"/>
              </a:spcBef>
              <a:spcAft>
                <a:spcPts val="0"/>
              </a:spcAft>
              <a:buNone/>
            </a:pPr>
            <a:r>
              <a:rPr lang="en"/>
              <a:t>SELECT * FROM events VERSION AS OF version</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41" name="Google Shape;941;g1517c09eca9_0_2433: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517c09eca9_0_24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timestamp_expression can be any one of:</a:t>
            </a:r>
            <a:endParaRPr/>
          </a:p>
          <a:p>
            <a:pPr indent="0" lvl="0" marL="0" rtl="0" algn="l">
              <a:spcBef>
                <a:spcPts val="0"/>
              </a:spcBef>
              <a:spcAft>
                <a:spcPts val="0"/>
              </a:spcAft>
              <a:buNone/>
            </a:pPr>
            <a:r>
              <a:rPr lang="en"/>
              <a:t>a string that can be cast to a timestamp, e.g.'2018-10-18T22:15:12.013Z'</a:t>
            </a:r>
            <a:endParaRPr/>
          </a:p>
          <a:p>
            <a:pPr indent="0" lvl="0" marL="0" rtl="0" algn="l">
              <a:spcBef>
                <a:spcPts val="0"/>
              </a:spcBef>
              <a:spcAft>
                <a:spcPts val="0"/>
              </a:spcAft>
              <a:buNone/>
            </a:pPr>
            <a:r>
              <a:rPr lang="en"/>
              <a:t>an explicit timestamp cast, e.g. cast('2018-10-18 13:36:32 CEST' as timestamp)</a:t>
            </a:r>
            <a:endParaRPr/>
          </a:p>
          <a:p>
            <a:pPr indent="0" lvl="0" marL="0" rtl="0" algn="l">
              <a:spcBef>
                <a:spcPts val="0"/>
              </a:spcBef>
              <a:spcAft>
                <a:spcPts val="0"/>
              </a:spcAft>
              <a:buNone/>
            </a:pPr>
            <a:r>
              <a:rPr lang="en"/>
              <a:t>a date string, e.g. '2018-10-18'</a:t>
            </a:r>
            <a:endParaRPr/>
          </a:p>
          <a:p>
            <a:pPr indent="0" lvl="0" marL="0" rtl="0" algn="l">
              <a:spcBef>
                <a:spcPts val="0"/>
              </a:spcBef>
              <a:spcAft>
                <a:spcPts val="0"/>
              </a:spcAft>
              <a:buNone/>
            </a:pPr>
            <a:r>
              <a:rPr lang="en"/>
              <a:t>In Databricks Runtime 6.6 and above:</a:t>
            </a:r>
            <a:endParaRPr/>
          </a:p>
          <a:p>
            <a:pPr indent="0" lvl="0" marL="0" rtl="0" algn="l">
              <a:spcBef>
                <a:spcPts val="0"/>
              </a:spcBef>
              <a:spcAft>
                <a:spcPts val="0"/>
              </a:spcAft>
              <a:buNone/>
            </a:pPr>
            <a:r>
              <a:rPr lang="en"/>
              <a:t>current_timestamp() - interval 12 hours</a:t>
            </a:r>
            <a:endParaRPr/>
          </a:p>
          <a:p>
            <a:pPr indent="0" lvl="0" marL="0" rtl="0" algn="l">
              <a:spcBef>
                <a:spcPts val="0"/>
              </a:spcBef>
              <a:spcAft>
                <a:spcPts val="0"/>
              </a:spcAft>
              <a:buNone/>
            </a:pPr>
            <a:r>
              <a:rPr lang="en"/>
              <a:t>date_sub(current_date(), 1)</a:t>
            </a:r>
            <a:endParaRPr/>
          </a:p>
          <a:p>
            <a:pPr indent="0" lvl="0" marL="0" rtl="0" algn="l">
              <a:spcBef>
                <a:spcPts val="0"/>
              </a:spcBef>
              <a:spcAft>
                <a:spcPts val="0"/>
              </a:spcAft>
              <a:buNone/>
            </a:pPr>
            <a:r>
              <a:rPr lang="en"/>
              <a:t>Any other expression that is or can be cast to a timestamp</a:t>
            </a:r>
            <a:endParaRPr/>
          </a:p>
          <a:p>
            <a:pPr indent="0" lvl="0" marL="0" rtl="0" algn="l">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47" name="Google Shape;947;g1517c09eca9_0_243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517c09eca9_0_24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version is a long value that can be obtained from the output of DESCRIBE HISTORY events</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954" name="Google Shape;954;g1517c09eca9_0_244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517c09eca9_0_245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
              <a:t>DataFrameReader options allow you to create a DataFrame from a Delta table that is fixed to a specific version of the table.</a:t>
            </a:r>
            <a:endParaRPr/>
          </a:p>
        </p:txBody>
      </p:sp>
      <p:sp>
        <p:nvSpPr>
          <p:cNvPr id="961" name="Google Shape;961;g1517c09eca9_0_245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517c09eca9_0_245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Delta tables can also be queried using time travel via the @ syntax.</a:t>
            </a:r>
            <a:endParaRPr/>
          </a:p>
        </p:txBody>
      </p:sp>
      <p:sp>
        <p:nvSpPr>
          <p:cNvPr id="967" name="Google Shape;967;g1517c09eca9_0_245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517c09eca9_0_26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Delta tables can also be queried using time travel via the @ syntax.</a:t>
            </a:r>
            <a:endParaRPr/>
          </a:p>
        </p:txBody>
      </p:sp>
      <p:sp>
        <p:nvSpPr>
          <p:cNvPr id="973" name="Google Shape;973;g1517c09eca9_0_261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517c09eca9_0_26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Delta tables can also be queried using time travel via the @ syntax.</a:t>
            </a:r>
            <a:endParaRPr/>
          </a:p>
        </p:txBody>
      </p:sp>
      <p:sp>
        <p:nvSpPr>
          <p:cNvPr id="979" name="Google Shape;979;g1517c09eca9_0_262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517c09eca9_0_290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Delta tables can also be queried using time travel via the @ syntax.</a:t>
            </a:r>
            <a:endParaRPr/>
          </a:p>
        </p:txBody>
      </p:sp>
      <p:sp>
        <p:nvSpPr>
          <p:cNvPr id="985" name="Google Shape;985;g1517c09eca9_0_290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517c09eca9_0_263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517c09eca9_0_26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1517c09eca9_0_26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17c09eca9_0_12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17c09eca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517c09eca9_0_263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517c09eca9_0_2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2300">
              <a:latin typeface="Arial"/>
              <a:ea typeface="Arial"/>
              <a:cs typeface="Arial"/>
              <a:sym typeface="Arial"/>
            </a:endParaRPr>
          </a:p>
        </p:txBody>
      </p:sp>
      <p:sp>
        <p:nvSpPr>
          <p:cNvPr id="998" name="Google Shape;998;g1517c09eca9_0_2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517c09eca9_0_264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517c09eca9_0_26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2300">
              <a:latin typeface="Arial"/>
              <a:ea typeface="Arial"/>
              <a:cs typeface="Arial"/>
              <a:sym typeface="Arial"/>
            </a:endParaRPr>
          </a:p>
        </p:txBody>
      </p:sp>
      <p:sp>
        <p:nvSpPr>
          <p:cNvPr id="1005" name="Google Shape;1005;g1517c09eca9_0_26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517c09eca9_0_408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517c09eca9_0_40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1517c09eca9_0_40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517c09eca9_0_292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517c09eca9_0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517c09eca9_0_293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517c09eca9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517c09eca9_0_293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517c09eca9_0_2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Databricks Workflows is the best way to Orchestrate the Lakehouse. Databricks workflows consists of 2 products/features. Jobs and Delta Live Tables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Jobs</a:t>
            </a:r>
            <a:r>
              <a:rPr lang="en">
                <a:solidFill>
                  <a:schemeClr val="dk1"/>
                </a:solidFill>
              </a:rPr>
              <a:t> allow you build Workflows (a.k.a DAGs) for every task in the lakehouse including </a:t>
            </a:r>
            <a:r>
              <a:rPr lang="en">
                <a:solidFill>
                  <a:srgbClr val="1B3139"/>
                </a:solidFill>
              </a:rPr>
              <a:t>Notebooks, Photon, Databricks SQL, DLT, dbt, ML &amp; more</a:t>
            </a:r>
            <a:r>
              <a:rPr lang="en">
                <a:solidFill>
                  <a:schemeClr val="dk1"/>
                </a:solidFill>
              </a:rPr>
              <a:t>.</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517c09eca9_0_297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517c09eca9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517c09eca9_0_298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517c09eca9_0_2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517c09eca9_0_300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517c09eca9_0_3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https://docs.microsoft.com/en-us/sql/connect/spark/connector?view=sql-server-ver15</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517c09eca9_0_302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517c09eca9_0_3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17c09eca9_0_1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17c09eca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517c09eca9_0_304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517c09eca9_0_3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517c09eca9_0_305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517c09eca9_0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517c09eca9_0_307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517c09eca9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517c09eca9_0_308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517c09eca9_0_3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517c09eca9_0_309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517c09eca9_0_3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517c09eca9_0_310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517c09eca9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you now have a job with multiple tasks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517c09eca9_0_3114: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517c09eca9_0_31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517c09eca9_0_3147: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1517c09eca9_0_31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517c09eca9_0_3161: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517c09eca9_0_31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517c09eca9_0_316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517c09eca9_0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define the cluster per task which means you can have 1 task using 1 cluster and then the 2 other tasks using another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cannot re-use clusters across different jobs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517c09eca9_0_13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517c09eca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517c09eca9_0_318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517c09eca9_0_3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517c09eca9_0_31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517c09eca9_0_3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517c09eca9_0_319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517c09eca9_0_3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517c09eca9_0_320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517c09eca9_0_3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517c09eca9_0_32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517c09eca9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517c09eca9_0_321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517c09eca9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517c09eca9_0_323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517c09eca9_0_3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517c09eca9_0_408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517c09eca9_0_4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517c09eca9_0_409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517c09eca9_0_40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Barlow"/>
                <a:ea typeface="Barlow"/>
                <a:cs typeface="Barlow"/>
                <a:sym typeface="Barlow"/>
              </a:rPr>
              <a:t>Data Ingestion from Cloud Storage</a:t>
            </a:r>
            <a:endParaRPr b="1" sz="13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300">
                <a:solidFill>
                  <a:srgbClr val="1B3038"/>
                </a:solidFill>
                <a:latin typeface="Barlow"/>
                <a:ea typeface="Barlow"/>
                <a:cs typeface="Barlow"/>
                <a:sym typeface="Barlow"/>
              </a:rPr>
              <a:t>Requires advanced cloud architecture knowledge to set up the requisite resources and connectivity for processing files in this manner</a:t>
            </a:r>
            <a:endParaRPr sz="13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300">
                <a:latin typeface="Barlow"/>
                <a:ea typeface="Barlow"/>
                <a:cs typeface="Barlow"/>
                <a:sym typeface="Barlow"/>
              </a:rPr>
              <a:t>In order to ensure that all data is processed and to avoid duplicate processing, data engineers must configure complex logic leveraging costy listing procedures. </a:t>
            </a:r>
            <a:endParaRPr sz="1300">
              <a:latin typeface="Barlow"/>
              <a:ea typeface="Barlow"/>
              <a:cs typeface="Barlow"/>
              <a:sym typeface="Barlow"/>
            </a:endParaRPr>
          </a:p>
          <a:p>
            <a:pPr indent="-323850" lvl="0" marL="457200" rtl="0" algn="l">
              <a:spcBef>
                <a:spcPts val="0"/>
              </a:spcBef>
              <a:spcAft>
                <a:spcPts val="0"/>
              </a:spcAft>
              <a:buSzPts val="1500"/>
              <a:buFont typeface="Barlow"/>
              <a:buChar char="●"/>
            </a:pPr>
            <a:r>
              <a:rPr lang="en" sz="1300">
                <a:latin typeface="Barlow"/>
                <a:ea typeface="Barlow"/>
                <a:cs typeface="Barlow"/>
                <a:sym typeface="Barlow"/>
              </a:rPr>
              <a:t>Difficult to ensure completeness</a:t>
            </a:r>
            <a:endParaRPr sz="1300">
              <a:latin typeface="Barlow"/>
              <a:ea typeface="Barlow"/>
              <a:cs typeface="Barlow"/>
              <a:sym typeface="Barlow"/>
            </a:endParaRPr>
          </a:p>
          <a:p>
            <a:pPr indent="0" lvl="0" marL="0" rtl="0" algn="l">
              <a:spcBef>
                <a:spcPts val="0"/>
              </a:spcBef>
              <a:spcAft>
                <a:spcPts val="0"/>
              </a:spcAft>
              <a:buNone/>
            </a:pPr>
            <a:r>
              <a:t/>
            </a:r>
            <a:endParaRPr sz="1300">
              <a:latin typeface="Barlow"/>
              <a:ea typeface="Barlow"/>
              <a:cs typeface="Barlow"/>
              <a:sym typeface="Barlow"/>
            </a:endParaRPr>
          </a:p>
          <a:p>
            <a:pPr indent="0" lvl="0" marL="0" rtl="0" algn="l">
              <a:spcBef>
                <a:spcPts val="0"/>
              </a:spcBef>
              <a:spcAft>
                <a:spcPts val="0"/>
              </a:spcAft>
              <a:buNone/>
            </a:pPr>
            <a:r>
              <a:rPr b="1" lang="en" sz="1300">
                <a:latin typeface="Barlow"/>
                <a:ea typeface="Barlow"/>
                <a:cs typeface="Barlow"/>
                <a:sym typeface="Barlow"/>
              </a:rPr>
              <a:t>Schema on Read</a:t>
            </a:r>
            <a:endParaRPr b="1" sz="1300">
              <a:latin typeface="Barlow"/>
              <a:ea typeface="Barlow"/>
              <a:cs typeface="Barlow"/>
              <a:sym typeface="Barlow"/>
            </a:endParaRPr>
          </a:p>
          <a:p>
            <a:pPr indent="-323850" lvl="0" marL="457200" rtl="0" algn="l">
              <a:spcBef>
                <a:spcPts val="0"/>
              </a:spcBef>
              <a:spcAft>
                <a:spcPts val="0"/>
              </a:spcAft>
              <a:buClr>
                <a:schemeClr val="dk1"/>
              </a:buClr>
              <a:buSzPts val="1500"/>
              <a:buFont typeface="Barlow"/>
              <a:buChar char="●"/>
            </a:pPr>
            <a:r>
              <a:rPr lang="en" sz="1300">
                <a:solidFill>
                  <a:srgbClr val="1B3038"/>
                </a:solidFill>
                <a:latin typeface="Barlow"/>
                <a:ea typeface="Barlow"/>
                <a:cs typeface="Barlow"/>
                <a:sym typeface="Barlow"/>
              </a:rPr>
              <a:t>Setting up ingestion usually requires detailed knowledge of the incoming schema. This is not always available.</a:t>
            </a:r>
            <a:endParaRPr sz="1300">
              <a:solidFill>
                <a:srgbClr val="1B3038"/>
              </a:solidFill>
              <a:latin typeface="Barlow"/>
              <a:ea typeface="Barlow"/>
              <a:cs typeface="Barlow"/>
              <a:sym typeface="Barlow"/>
            </a:endParaRPr>
          </a:p>
          <a:p>
            <a:pPr indent="-311150" lvl="0" marL="457200" rtl="0" algn="l">
              <a:spcBef>
                <a:spcPts val="0"/>
              </a:spcBef>
              <a:spcAft>
                <a:spcPts val="0"/>
              </a:spcAft>
              <a:buClr>
                <a:srgbClr val="1B3038"/>
              </a:buClr>
              <a:buSzPts val="1300"/>
              <a:buFont typeface="Barlow"/>
              <a:buChar char="●"/>
            </a:pPr>
            <a:r>
              <a:rPr lang="en" sz="1300">
                <a:solidFill>
                  <a:srgbClr val="1B3038"/>
                </a:solidFill>
                <a:latin typeface="Barlow"/>
                <a:ea typeface="Barlow"/>
                <a:cs typeface="Barlow"/>
                <a:sym typeface="Barlow"/>
              </a:rPr>
              <a:t>Further, schemas may change over time, especially in semi-structured formats. When this happens, processing may error, leaving data in invalid states, or drop new fields leading to data loss.</a:t>
            </a:r>
            <a:endParaRPr sz="1300">
              <a:solidFill>
                <a:srgbClr val="1B3038"/>
              </a:solidFill>
              <a:latin typeface="Barlow"/>
              <a:ea typeface="Barlow"/>
              <a:cs typeface="Barlow"/>
              <a:sym typeface="Barlow"/>
            </a:endParaRPr>
          </a:p>
          <a:p>
            <a:pPr indent="0" lvl="0" marL="0" rtl="0" algn="l">
              <a:spcBef>
                <a:spcPts val="0"/>
              </a:spcBef>
              <a:spcAft>
                <a:spcPts val="0"/>
              </a:spcAft>
              <a:buNone/>
            </a:pPr>
            <a:r>
              <a:t/>
            </a:r>
            <a:endParaRPr sz="1300">
              <a:latin typeface="Barlow"/>
              <a:ea typeface="Barlow"/>
              <a:cs typeface="Barlow"/>
              <a:sym typeface="Barlow"/>
            </a:endParaRPr>
          </a:p>
          <a:p>
            <a:pPr indent="0" lvl="0" marL="0" rtl="0" algn="l">
              <a:spcBef>
                <a:spcPts val="0"/>
              </a:spcBef>
              <a:spcAft>
                <a:spcPts val="0"/>
              </a:spcAft>
              <a:buNone/>
            </a:pPr>
            <a:r>
              <a:t/>
            </a:r>
            <a:endParaRPr sz="1300">
              <a:latin typeface="Barlow"/>
              <a:ea typeface="Barlow"/>
              <a:cs typeface="Barlow"/>
              <a:sym typeface="Barlow"/>
            </a:endParaRPr>
          </a:p>
        </p:txBody>
      </p:sp>
      <p:sp>
        <p:nvSpPr>
          <p:cNvPr id="1346" name="Google Shape;1346;g1517c09eca9_0_40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1517c09eca9_0_410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1517c09eca9_0_4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Rearrange to have Easy to Get Started first, then Auto-Ingest, then Infer &amp; Evolve, then Scalable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Capture unparsed data to avoid info loss</a:t>
            </a:r>
            <a:endParaRPr/>
          </a:p>
        </p:txBody>
      </p:sp>
      <p:sp>
        <p:nvSpPr>
          <p:cNvPr id="1358" name="Google Shape;1358;g1517c09eca9_0_41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517c09eca9_0_14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517c09ec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517c09eca9_0_411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517c09eca9_0_41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1B3038"/>
                </a:solidFill>
                <a:latin typeface="Barlow"/>
                <a:ea typeface="Barlow"/>
                <a:cs typeface="Barlow"/>
                <a:sym typeface="Barlow"/>
              </a:rPr>
              <a:t>1.  Aha feature (if applicable):</a:t>
            </a:r>
            <a:endParaRPr b="1" sz="1000">
              <a:solidFill>
                <a:srgbClr val="1B3038"/>
              </a:solidFill>
              <a:latin typeface="Barlow"/>
              <a:ea typeface="Barlow"/>
              <a:cs typeface="Barlow"/>
              <a:sym typeface="Barlow"/>
            </a:endParaRPr>
          </a:p>
          <a:p>
            <a:pPr indent="0" lvl="0" marL="0" rtl="0" algn="l">
              <a:spcBef>
                <a:spcPts val="0"/>
              </a:spcBef>
              <a:spcAft>
                <a:spcPts val="0"/>
              </a:spcAft>
              <a:buNone/>
            </a:pPr>
            <a:r>
              <a:rPr b="1" lang="en" sz="1000">
                <a:solidFill>
                  <a:srgbClr val="1B3038"/>
                </a:solidFill>
                <a:latin typeface="Barlow"/>
                <a:ea typeface="Barlow"/>
                <a:cs typeface="Barlow"/>
                <a:sym typeface="Barlow"/>
              </a:rPr>
              <a:t>Auto Loader Improvements:</a:t>
            </a:r>
            <a:r>
              <a:rPr lang="en" sz="1000">
                <a:solidFill>
                  <a:srgbClr val="1B3038"/>
                </a:solidFill>
                <a:latin typeface="Barlow"/>
                <a:ea typeface="Barlow"/>
                <a:cs typeface="Barlow"/>
                <a:sym typeface="Barlow"/>
              </a:rPr>
              <a:t> Aha </a:t>
            </a:r>
            <a:r>
              <a:rPr lang="en" sz="1000" u="sng">
                <a:solidFill>
                  <a:srgbClr val="98102A"/>
                </a:solidFill>
                <a:latin typeface="Barlow"/>
                <a:ea typeface="Barlow"/>
                <a:cs typeface="Barlow"/>
                <a:sym typeface="Barlow"/>
                <a:hlinkClick r:id="rId2">
                  <a:extLst>
                    <a:ext uri="{A12FA001-AC4F-418D-AE19-62706E023703}">
                      <ahyp:hlinkClr val="tx"/>
                    </a:ext>
                  </a:extLst>
                </a:hlinkClick>
              </a:rPr>
              <a:t>file ingestion</a:t>
            </a:r>
            <a:r>
              <a:rPr lang="en" sz="1000">
                <a:solidFill>
                  <a:srgbClr val="1B3038"/>
                </a:solidFill>
                <a:latin typeface="Barlow"/>
                <a:ea typeface="Barlow"/>
                <a:cs typeface="Barlow"/>
                <a:sym typeface="Barlow"/>
              </a:rPr>
              <a:t>, </a:t>
            </a:r>
            <a:r>
              <a:rPr lang="en" sz="1000" u="sng">
                <a:solidFill>
                  <a:srgbClr val="98102A"/>
                </a:solidFill>
                <a:latin typeface="Barlow"/>
                <a:ea typeface="Barlow"/>
                <a:cs typeface="Barlow"/>
                <a:sym typeface="Barlow"/>
                <a:hlinkClick r:id="rId3">
                  <a:extLst>
                    <a:ext uri="{A12FA001-AC4F-418D-AE19-62706E023703}">
                      <ahyp:hlinkClr val="tx"/>
                    </a:ext>
                  </a:extLst>
                </a:hlinkClick>
              </a:rPr>
              <a:t>security setup</a:t>
            </a:r>
            <a:r>
              <a:rPr lang="en" sz="1000">
                <a:solidFill>
                  <a:srgbClr val="1B3038"/>
                </a:solidFill>
                <a:latin typeface="Barlow"/>
                <a:ea typeface="Barlow"/>
                <a:cs typeface="Barlow"/>
                <a:sym typeface="Barlow"/>
              </a:rPr>
              <a:t>, </a:t>
            </a:r>
            <a:r>
              <a:rPr lang="en" sz="1000" u="sng">
                <a:solidFill>
                  <a:srgbClr val="98102A"/>
                </a:solidFill>
                <a:latin typeface="Barlow"/>
                <a:ea typeface="Barlow"/>
                <a:cs typeface="Barlow"/>
                <a:sym typeface="Barlow"/>
                <a:hlinkClick r:id="rId4">
                  <a:extLst>
                    <a:ext uri="{A12FA001-AC4F-418D-AE19-62706E023703}">
                      <ahyp:hlinkClr val="tx"/>
                    </a:ext>
                  </a:extLst>
                </a:hlinkClick>
              </a:rPr>
              <a:t>schema inference</a:t>
            </a:r>
            <a:endParaRPr sz="1000">
              <a:solidFill>
                <a:srgbClr val="1B3038"/>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b="1" sz="1000">
              <a:solidFill>
                <a:srgbClr val="1B3038"/>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b="1" lang="en" sz="1000">
                <a:solidFill>
                  <a:srgbClr val="1B3038"/>
                </a:solidFill>
                <a:latin typeface="Barlow"/>
                <a:ea typeface="Barlow"/>
                <a:cs typeface="Barlow"/>
                <a:sym typeface="Barlow"/>
              </a:rPr>
              <a:t>2. Description and value of the feature </a:t>
            </a:r>
            <a:r>
              <a:rPr b="1" lang="en" sz="1000">
                <a:solidFill>
                  <a:srgbClr val="1B3038"/>
                </a:solidFill>
                <a:highlight>
                  <a:schemeClr val="lt1"/>
                </a:highlight>
                <a:latin typeface="Barlow"/>
                <a:ea typeface="Barlow"/>
                <a:cs typeface="Barlow"/>
                <a:sym typeface="Barlow"/>
              </a:rPr>
              <a:t>(aka what databricks was before this feature, and what this feature will do for databricks)</a:t>
            </a:r>
            <a:r>
              <a:rPr b="1" lang="en" sz="1000">
                <a:solidFill>
                  <a:srgbClr val="1B3038"/>
                </a:solidFill>
                <a:latin typeface="Barlow"/>
                <a:ea typeface="Barlow"/>
                <a:cs typeface="Barlow"/>
                <a:sym typeface="Barlow"/>
              </a:rPr>
              <a:t>:</a:t>
            </a:r>
            <a:endParaRPr b="1" sz="1000">
              <a:solidFill>
                <a:srgbClr val="1B3038"/>
              </a:solidFill>
              <a:latin typeface="Barlow"/>
              <a:ea typeface="Barlow"/>
              <a:cs typeface="Barlow"/>
              <a:sym typeface="Barlow"/>
            </a:endParaRPr>
          </a:p>
          <a:p>
            <a:pPr indent="-292100" lvl="0" marL="457200" rtl="0" algn="l">
              <a:spcBef>
                <a:spcPts val="0"/>
              </a:spcBef>
              <a:spcAft>
                <a:spcPts val="0"/>
              </a:spcAft>
              <a:buClr>
                <a:srgbClr val="1B3038"/>
              </a:buClr>
              <a:buSzPts val="1000"/>
              <a:buFont typeface="Barlow"/>
              <a:buChar char="●"/>
            </a:pPr>
            <a:r>
              <a:rPr lang="en" sz="1000">
                <a:solidFill>
                  <a:srgbClr val="1B3038"/>
                </a:solidFill>
                <a:latin typeface="Barlow"/>
                <a:ea typeface="Barlow"/>
                <a:cs typeface="Barlow"/>
                <a:sym typeface="Barlow"/>
              </a:rPr>
              <a:t>AutoLoader is an efficient way to bring data into Delta Lake in a streaming fashion</a:t>
            </a:r>
            <a:endParaRPr sz="1000">
              <a:solidFill>
                <a:srgbClr val="1B3038"/>
              </a:solidFill>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Incremental listing mode:simply  list from the last filename we have processed so as to only capture the new files. </a:t>
            </a:r>
            <a:r>
              <a:rPr lang="en" sz="1000">
                <a:solidFill>
                  <a:srgbClr val="1B3038"/>
                </a:solidFill>
                <a:latin typeface="Barlow"/>
                <a:ea typeface="Barlow"/>
                <a:cs typeface="Barlow"/>
                <a:sym typeface="Barlow"/>
              </a:rPr>
              <a:t>Directory listing doesnt require any set but it relist the directory entirely and can take time at stream start time. Notification mode solves this issue by listening to only new files but messages may expire and customers have to go to an extra step to set it up. Now with incremental listing (which will be default mode in autolaoder) you get simplicity of directory listing with performance of notification listing mode</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Auto Loader now supports automatic schema inference at stream start for all file formats. </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Customers can also augment automatic inference with </a:t>
            </a:r>
            <a:r>
              <a:rPr i="1" lang="en" sz="1000">
                <a:latin typeface="Barlow"/>
                <a:ea typeface="Barlow"/>
                <a:cs typeface="Barlow"/>
                <a:sym typeface="Barlow"/>
              </a:rPr>
              <a:t>schema hints </a:t>
            </a:r>
            <a:r>
              <a:rPr lang="en" sz="1000">
                <a:latin typeface="Barlow"/>
                <a:ea typeface="Barlow"/>
                <a:cs typeface="Barlow"/>
                <a:sym typeface="Barlow"/>
              </a:rPr>
              <a:t>to set the table structure of your choice. </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When ingesting JSON data, Auto Loader can now detect schema changes and separate out data or even entire columns that do not conform to the current schema (rescued data column) in additional unparsed columns without failing the ingestion jobs. </a:t>
            </a:r>
            <a:endParaRPr sz="1000">
              <a:latin typeface="Barlow"/>
              <a:ea typeface="Barlow"/>
              <a:cs typeface="Barlow"/>
              <a:sym typeface="Barlow"/>
            </a:endParaRPr>
          </a:p>
          <a:p>
            <a:pPr indent="-292100" lvl="0" marL="457200" rtl="0" algn="l">
              <a:lnSpc>
                <a:spcPct val="115000"/>
              </a:lnSpc>
              <a:spcBef>
                <a:spcPts val="0"/>
              </a:spcBef>
              <a:spcAft>
                <a:spcPts val="0"/>
              </a:spcAft>
              <a:buSzPts val="1000"/>
              <a:buFont typeface="Barlow"/>
              <a:buChar char="●"/>
            </a:pPr>
            <a:r>
              <a:rPr lang="en" sz="1000">
                <a:latin typeface="Barlow"/>
                <a:ea typeface="Barlow"/>
                <a:cs typeface="Barlow"/>
                <a:sym typeface="Barlow"/>
              </a:rPr>
              <a:t>Customers can combine these new Auto Loader capabilities with Databricks jobs to automatically evolve schemas as the stream changes between micro-batches without causing interruptions. </a:t>
            </a:r>
            <a:endParaRPr sz="1000">
              <a:latin typeface="Barlow"/>
              <a:ea typeface="Barlow"/>
              <a:cs typeface="Barlow"/>
              <a:sym typeface="Barlow"/>
            </a:endParaRPr>
          </a:p>
          <a:p>
            <a:pPr indent="-292100" lvl="0" marL="457200" rtl="0" algn="l">
              <a:spcBef>
                <a:spcPts val="0"/>
              </a:spcBef>
              <a:spcAft>
                <a:spcPts val="0"/>
              </a:spcAft>
              <a:buClr>
                <a:srgbClr val="1B3038"/>
              </a:buClr>
              <a:buSzPts val="1000"/>
              <a:buFont typeface="Barlow"/>
              <a:buChar char="●"/>
            </a:pPr>
            <a:r>
              <a:rPr lang="en" sz="1000">
                <a:solidFill>
                  <a:srgbClr val="1B3038"/>
                </a:solidFill>
                <a:highlight>
                  <a:schemeClr val="lt1"/>
                </a:highlight>
                <a:latin typeface="Barlow"/>
                <a:ea typeface="Barlow"/>
                <a:cs typeface="Barlow"/>
                <a:sym typeface="Barlow"/>
              </a:rPr>
              <a:t>Auto Loader will infer the schema of the incoming files (today users have to manually specify the schema). </a:t>
            </a:r>
            <a:endParaRPr sz="1000">
              <a:solidFill>
                <a:srgbClr val="1B3038"/>
              </a:solidFill>
              <a:highlight>
                <a:schemeClr val="lt1"/>
              </a:highlight>
              <a:latin typeface="Barlow"/>
              <a:ea typeface="Barlow"/>
              <a:cs typeface="Barlow"/>
              <a:sym typeface="Barlow"/>
            </a:endParaRPr>
          </a:p>
          <a:p>
            <a:pPr indent="-292100" lvl="0" marL="457200" rtl="0" algn="l">
              <a:spcBef>
                <a:spcPts val="0"/>
              </a:spcBef>
              <a:spcAft>
                <a:spcPts val="0"/>
              </a:spcAft>
              <a:buClr>
                <a:srgbClr val="1B3038"/>
              </a:buClr>
              <a:buSzPts val="1000"/>
              <a:buFont typeface="Barlow"/>
              <a:buChar char="●"/>
            </a:pPr>
            <a:r>
              <a:rPr lang="en" sz="1000">
                <a:solidFill>
                  <a:srgbClr val="1B3038"/>
                </a:solidFill>
                <a:highlight>
                  <a:schemeClr val="lt1"/>
                </a:highlight>
                <a:latin typeface="Barlow"/>
                <a:ea typeface="Barlow"/>
                <a:cs typeface="Barlow"/>
                <a:sym typeface="Barlow"/>
              </a:rPr>
              <a:t>In the real-world we often see files change their structure over time - new field appear or are missing. Auto Loader now will infer schemas of the arriving files and automatically handle changes in their schemas from the original</a:t>
            </a:r>
            <a:endParaRPr sz="1000">
              <a:solidFill>
                <a:srgbClr val="1B3038"/>
              </a:solidFill>
              <a:highlight>
                <a:schemeClr val="lt1"/>
              </a:highlight>
              <a:latin typeface="Barlow"/>
              <a:ea typeface="Barlow"/>
              <a:cs typeface="Barlow"/>
              <a:sym typeface="Barlow"/>
            </a:endParaRPr>
          </a:p>
          <a:p>
            <a:pPr indent="0" lvl="0" marL="0" rtl="0" algn="l">
              <a:spcBef>
                <a:spcPts val="0"/>
              </a:spcBef>
              <a:spcAft>
                <a:spcPts val="0"/>
              </a:spcAft>
              <a:buNone/>
            </a:pPr>
            <a:r>
              <a:t/>
            </a:r>
            <a:endParaRPr b="1" sz="1000">
              <a:solidFill>
                <a:srgbClr val="1B3038"/>
              </a:solidFill>
              <a:latin typeface="Barlow"/>
              <a:ea typeface="Barlow"/>
              <a:cs typeface="Barlow"/>
              <a:sym typeface="Barlow"/>
            </a:endParaRPr>
          </a:p>
          <a:p>
            <a:pPr indent="0" lvl="0" marL="0" rtl="0" algn="l">
              <a:spcBef>
                <a:spcPts val="0"/>
              </a:spcBef>
              <a:spcAft>
                <a:spcPts val="0"/>
              </a:spcAft>
              <a:buNone/>
            </a:pPr>
            <a:r>
              <a:rPr b="1" lang="en" sz="1000">
                <a:solidFill>
                  <a:srgbClr val="1B3038"/>
                </a:solidFill>
                <a:latin typeface="Barlow"/>
                <a:ea typeface="Barlow"/>
                <a:cs typeface="Barlow"/>
                <a:sym typeface="Barlow"/>
              </a:rPr>
              <a:t>3. Fill out the following template for the feature(s) described on this slide</a:t>
            </a:r>
            <a:endParaRPr b="1" sz="1000">
              <a:solidFill>
                <a:srgbClr val="1B3038"/>
              </a:solidFill>
              <a:latin typeface="Barlow"/>
              <a:ea typeface="Barlow"/>
              <a:cs typeface="Barlow"/>
              <a:sym typeface="Barlow"/>
            </a:endParaRPr>
          </a:p>
          <a:p>
            <a:pPr indent="0" lvl="0" marL="0" rtl="0" algn="l">
              <a:spcBef>
                <a:spcPts val="0"/>
              </a:spcBef>
              <a:spcAft>
                <a:spcPts val="0"/>
              </a:spcAft>
              <a:buNone/>
            </a:pPr>
            <a:r>
              <a:rPr b="1" lang="en" sz="1000">
                <a:solidFill>
                  <a:srgbClr val="1B3038"/>
                </a:solidFill>
                <a:latin typeface="Barlow"/>
                <a:ea typeface="Barlow"/>
                <a:cs typeface="Barlow"/>
                <a:sym typeface="Barlow"/>
              </a:rPr>
              <a:t>Choices:  </a:t>
            </a:r>
            <a:r>
              <a:rPr lang="en" sz="1000">
                <a:solidFill>
                  <a:srgbClr val="1AA756"/>
                </a:solidFill>
                <a:latin typeface="Barlow"/>
                <a:ea typeface="Barlow"/>
                <a:cs typeface="Barlow"/>
                <a:sym typeface="Barlow"/>
              </a:rPr>
              <a:t>supported, </a:t>
            </a:r>
            <a:r>
              <a:rPr lang="en" sz="1000">
                <a:solidFill>
                  <a:srgbClr val="FE2F19"/>
                </a:solidFill>
                <a:latin typeface="Barlow"/>
                <a:ea typeface="Barlow"/>
                <a:cs typeface="Barlow"/>
                <a:sym typeface="Barlow"/>
              </a:rPr>
              <a:t>not planned, </a:t>
            </a:r>
            <a:r>
              <a:rPr lang="en" sz="1000">
                <a:solidFill>
                  <a:srgbClr val="0993DD"/>
                </a:solidFill>
                <a:latin typeface="Barlow"/>
                <a:ea typeface="Barlow"/>
                <a:cs typeface="Barlow"/>
                <a:sym typeface="Barlow"/>
              </a:rPr>
              <a:t>planned  </a:t>
            </a:r>
            <a:r>
              <a:rPr b="1" lang="en" sz="1000">
                <a:solidFill>
                  <a:srgbClr val="0993DD"/>
                </a:solidFill>
                <a:latin typeface="Barlow"/>
                <a:ea typeface="Barlow"/>
                <a:cs typeface="Barlow"/>
                <a:sym typeface="Barlow"/>
              </a:rPr>
              <a:t>insert</a:t>
            </a:r>
            <a:r>
              <a:rPr lang="en" sz="1000">
                <a:solidFill>
                  <a:srgbClr val="0993DD"/>
                </a:solidFill>
                <a:latin typeface="Barlow"/>
                <a:ea typeface="Barlow"/>
                <a:cs typeface="Barlow"/>
                <a:sym typeface="Barlow"/>
              </a:rPr>
              <a:t> </a:t>
            </a:r>
            <a:r>
              <a:rPr b="1" lang="en" sz="1000">
                <a:solidFill>
                  <a:srgbClr val="0993DD"/>
                </a:solidFill>
                <a:latin typeface="Barlow"/>
                <a:ea typeface="Barlow"/>
                <a:cs typeface="Barlow"/>
                <a:sym typeface="Barlow"/>
              </a:rPr>
              <a:t>quarter*</a:t>
            </a:r>
            <a:endParaRPr b="1" sz="1000">
              <a:solidFill>
                <a:srgbClr val="1B3038"/>
              </a:solidFill>
              <a:latin typeface="Barlow"/>
              <a:ea typeface="Barlow"/>
              <a:cs typeface="Barlow"/>
              <a:sym typeface="Barlow"/>
            </a:endParaRPr>
          </a:p>
          <a:p>
            <a:pPr indent="0" lvl="0" marL="0" rtl="0" algn="l">
              <a:spcBef>
                <a:spcPts val="0"/>
              </a:spcBef>
              <a:spcAft>
                <a:spcPts val="0"/>
              </a:spcAft>
              <a:buNone/>
            </a:pPr>
            <a:r>
              <a:t/>
            </a:r>
            <a:endParaRPr b="1" sz="1000">
              <a:solidFill>
                <a:srgbClr val="1B3038"/>
              </a:solidFill>
              <a:latin typeface="Barlow"/>
              <a:ea typeface="Barlow"/>
              <a:cs typeface="Barlow"/>
              <a:sym typeface="Barlow"/>
            </a:endParaRPr>
          </a:p>
          <a:p>
            <a:pPr indent="0" lvl="0" marL="0" rtl="0" algn="l">
              <a:spcBef>
                <a:spcPts val="0"/>
              </a:spcBef>
              <a:spcAft>
                <a:spcPts val="0"/>
              </a:spcAft>
              <a:buNone/>
            </a:pPr>
            <a:r>
              <a:rPr b="1" lang="en" sz="1000">
                <a:solidFill>
                  <a:srgbClr val="9900FF"/>
                </a:solidFill>
                <a:latin typeface="Barlow"/>
                <a:ea typeface="Barlow"/>
                <a:cs typeface="Barlow"/>
                <a:sym typeface="Barlow"/>
              </a:rPr>
              <a:t>AWS</a:t>
            </a:r>
            <a:r>
              <a:rPr lang="en" sz="1000">
                <a:solidFill>
                  <a:srgbClr val="1B3038"/>
                </a:solidFill>
                <a:latin typeface="Barlow"/>
                <a:ea typeface="Barlow"/>
                <a:cs typeface="Barlow"/>
                <a:sym typeface="Barlow"/>
              </a:rPr>
              <a:t>  	</a:t>
            </a:r>
            <a:r>
              <a:rPr b="1" lang="en" sz="1000">
                <a:solidFill>
                  <a:srgbClr val="1B3038"/>
                </a:solidFill>
                <a:latin typeface="Barlow"/>
                <a:ea typeface="Barlow"/>
                <a:cs typeface="Barlow"/>
                <a:sym typeface="Barlow"/>
              </a:rPr>
              <a:t>E2:</a:t>
            </a:r>
            <a:r>
              <a:rPr lang="en" sz="1000">
                <a:solidFill>
                  <a:srgbClr val="1B3038"/>
                </a:solidFill>
                <a:latin typeface="Barlow"/>
                <a:ea typeface="Barlow"/>
                <a:cs typeface="Barlow"/>
                <a:sym typeface="Barlow"/>
              </a:rPr>
              <a:t> </a:t>
            </a:r>
            <a:r>
              <a:rPr lang="en" sz="1000">
                <a:solidFill>
                  <a:srgbClr val="0994DE"/>
                </a:solidFill>
                <a:latin typeface="Barlow"/>
                <a:ea typeface="Barlow"/>
                <a:cs typeface="Barlow"/>
                <a:sym typeface="Barlow"/>
              </a:rPr>
              <a:t>Incremental listing mode (Planned, Q2</a:t>
            </a:r>
            <a:r>
              <a:rPr lang="en" sz="1000">
                <a:solidFill>
                  <a:srgbClr val="1B3038"/>
                </a:solidFill>
                <a:latin typeface="Barlow"/>
                <a:ea typeface="Barlow"/>
                <a:cs typeface="Barlow"/>
                <a:sym typeface="Barlow"/>
              </a:rPr>
              <a:t>), </a:t>
            </a:r>
            <a:r>
              <a:rPr lang="en" sz="1000">
                <a:solidFill>
                  <a:srgbClr val="00B379"/>
                </a:solidFill>
                <a:latin typeface="Barlow"/>
                <a:ea typeface="Barlow"/>
                <a:cs typeface="Barlow"/>
                <a:sym typeface="Barlow"/>
              </a:rPr>
              <a:t>everything else supported</a:t>
            </a:r>
            <a:r>
              <a:rPr lang="en" sz="1000">
                <a:solidFill>
                  <a:srgbClr val="1AA756"/>
                </a:solidFill>
                <a:latin typeface="Barlow"/>
                <a:ea typeface="Barlow"/>
                <a:cs typeface="Barlow"/>
                <a:sym typeface="Barlow"/>
              </a:rPr>
              <a:t>	</a:t>
            </a:r>
            <a:r>
              <a:rPr b="1" lang="en" sz="1000">
                <a:solidFill>
                  <a:srgbClr val="1B3038"/>
                </a:solidFill>
                <a:latin typeface="Barlow"/>
                <a:ea typeface="Barlow"/>
                <a:cs typeface="Barlow"/>
                <a:sym typeface="Barlow"/>
              </a:rPr>
              <a:t>LEGACY [ST:, PVC:] </a:t>
            </a:r>
            <a:r>
              <a:rPr lang="en" sz="1000">
                <a:solidFill>
                  <a:srgbClr val="0994DE"/>
                </a:solidFill>
                <a:latin typeface="Barlow"/>
                <a:ea typeface="Barlow"/>
                <a:cs typeface="Barlow"/>
                <a:sym typeface="Barlow"/>
              </a:rPr>
              <a:t>Incremental listing mode (Planned, Q2</a:t>
            </a:r>
            <a:r>
              <a:rPr lang="en" sz="1000">
                <a:solidFill>
                  <a:srgbClr val="1B3038"/>
                </a:solidFill>
                <a:latin typeface="Barlow"/>
                <a:ea typeface="Barlow"/>
                <a:cs typeface="Barlow"/>
                <a:sym typeface="Barlow"/>
              </a:rPr>
              <a:t>), </a:t>
            </a:r>
            <a:r>
              <a:rPr lang="en" sz="1000">
                <a:solidFill>
                  <a:srgbClr val="00B379"/>
                </a:solidFill>
                <a:latin typeface="Barlow"/>
                <a:ea typeface="Barlow"/>
                <a:cs typeface="Barlow"/>
                <a:sym typeface="Barlow"/>
              </a:rPr>
              <a:t>everything else supported</a:t>
            </a:r>
            <a:endParaRPr b="1" sz="1000">
              <a:solidFill>
                <a:srgbClr val="0993DD"/>
              </a:solidFill>
              <a:latin typeface="Barlow"/>
              <a:ea typeface="Barlow"/>
              <a:cs typeface="Barlow"/>
              <a:sym typeface="Barlow"/>
            </a:endParaRPr>
          </a:p>
          <a:p>
            <a:pPr indent="0" lvl="0" marL="0" rtl="0" algn="l">
              <a:spcBef>
                <a:spcPts val="0"/>
              </a:spcBef>
              <a:spcAft>
                <a:spcPts val="0"/>
              </a:spcAft>
              <a:buNone/>
            </a:pPr>
            <a:r>
              <a:rPr b="1" lang="en" sz="1000">
                <a:solidFill>
                  <a:srgbClr val="9900FF"/>
                </a:solidFill>
                <a:latin typeface="Barlow"/>
                <a:ea typeface="Barlow"/>
                <a:cs typeface="Barlow"/>
                <a:sym typeface="Barlow"/>
              </a:rPr>
              <a:t>Azure</a:t>
            </a:r>
            <a:r>
              <a:rPr lang="en" sz="1000">
                <a:solidFill>
                  <a:srgbClr val="1B3038"/>
                </a:solidFill>
                <a:latin typeface="Barlow"/>
                <a:ea typeface="Barlow"/>
                <a:cs typeface="Barlow"/>
                <a:sym typeface="Barlow"/>
              </a:rPr>
              <a:t>  	</a:t>
            </a:r>
            <a:r>
              <a:rPr b="1" lang="en" sz="1000">
                <a:solidFill>
                  <a:srgbClr val="1B3038"/>
                </a:solidFill>
                <a:latin typeface="Barlow"/>
                <a:ea typeface="Barlow"/>
                <a:cs typeface="Barlow"/>
                <a:sym typeface="Barlow"/>
              </a:rPr>
              <a:t>E2:</a:t>
            </a:r>
            <a:r>
              <a:rPr lang="en" sz="1000">
                <a:solidFill>
                  <a:srgbClr val="1B3038"/>
                </a:solidFill>
                <a:latin typeface="Barlow"/>
                <a:ea typeface="Barlow"/>
                <a:cs typeface="Barlow"/>
                <a:sym typeface="Barlow"/>
              </a:rPr>
              <a:t> </a:t>
            </a:r>
            <a:r>
              <a:rPr lang="en" sz="1000">
                <a:solidFill>
                  <a:srgbClr val="0994DE"/>
                </a:solidFill>
                <a:latin typeface="Barlow"/>
                <a:ea typeface="Barlow"/>
                <a:cs typeface="Barlow"/>
                <a:sym typeface="Barlow"/>
              </a:rPr>
              <a:t>Incremental listing mode (Planned, Q2</a:t>
            </a:r>
            <a:r>
              <a:rPr lang="en" sz="1000">
                <a:solidFill>
                  <a:srgbClr val="1B3038"/>
                </a:solidFill>
                <a:latin typeface="Barlow"/>
                <a:ea typeface="Barlow"/>
                <a:cs typeface="Barlow"/>
                <a:sym typeface="Barlow"/>
              </a:rPr>
              <a:t>), </a:t>
            </a:r>
            <a:r>
              <a:rPr lang="en" sz="1000">
                <a:solidFill>
                  <a:srgbClr val="00B379"/>
                </a:solidFill>
                <a:latin typeface="Barlow"/>
                <a:ea typeface="Barlow"/>
                <a:cs typeface="Barlow"/>
                <a:sym typeface="Barlow"/>
              </a:rPr>
              <a:t>everything else supported</a:t>
            </a:r>
            <a:r>
              <a:rPr lang="en" sz="1000">
                <a:solidFill>
                  <a:srgbClr val="1AA756"/>
                </a:solidFill>
                <a:latin typeface="Barlow"/>
                <a:ea typeface="Barlow"/>
                <a:cs typeface="Barlow"/>
                <a:sym typeface="Barlow"/>
              </a:rPr>
              <a:t>	</a:t>
            </a:r>
            <a:r>
              <a:rPr b="1" lang="en" sz="1000">
                <a:solidFill>
                  <a:srgbClr val="1B3038"/>
                </a:solidFill>
                <a:latin typeface="Barlow"/>
                <a:ea typeface="Barlow"/>
                <a:cs typeface="Barlow"/>
                <a:sym typeface="Barlow"/>
              </a:rPr>
              <a:t>GFM</a:t>
            </a:r>
            <a:r>
              <a:rPr lang="en" sz="1000">
                <a:solidFill>
                  <a:srgbClr val="1AA756"/>
                </a:solidFill>
                <a:latin typeface="Barlow"/>
                <a:ea typeface="Barlow"/>
                <a:cs typeface="Barlow"/>
                <a:sym typeface="Barlow"/>
              </a:rPr>
              <a:t>  </a:t>
            </a:r>
            <a:r>
              <a:rPr lang="en" sz="1000">
                <a:solidFill>
                  <a:srgbClr val="1B3038"/>
                </a:solidFill>
                <a:latin typeface="Barlow"/>
                <a:ea typeface="Barlow"/>
                <a:cs typeface="Barlow"/>
                <a:sym typeface="Barlow"/>
              </a:rPr>
              <a:t>[</a:t>
            </a:r>
            <a:r>
              <a:rPr b="1" lang="en" sz="1000">
                <a:solidFill>
                  <a:srgbClr val="1B3038"/>
                </a:solidFill>
                <a:latin typeface="Barlow"/>
                <a:ea typeface="Barlow"/>
                <a:cs typeface="Barlow"/>
                <a:sym typeface="Barlow"/>
              </a:rPr>
              <a:t>Gov</a:t>
            </a:r>
            <a:r>
              <a:rPr lang="en" sz="1000">
                <a:solidFill>
                  <a:srgbClr val="1B3038"/>
                </a:solidFill>
                <a:latin typeface="Barlow"/>
                <a:ea typeface="Barlow"/>
                <a:cs typeface="Barlow"/>
                <a:sym typeface="Barlow"/>
              </a:rPr>
              <a:t> , </a:t>
            </a:r>
            <a:r>
              <a:rPr b="1" lang="en" sz="1000">
                <a:solidFill>
                  <a:srgbClr val="1B3038"/>
                </a:solidFill>
                <a:latin typeface="Barlow"/>
                <a:ea typeface="Barlow"/>
                <a:cs typeface="Barlow"/>
                <a:sym typeface="Barlow"/>
              </a:rPr>
              <a:t>China]</a:t>
            </a:r>
            <a:r>
              <a:rPr lang="en" sz="1000">
                <a:solidFill>
                  <a:srgbClr val="1B3038"/>
                </a:solidFill>
                <a:latin typeface="Barlow"/>
                <a:ea typeface="Barlow"/>
                <a:cs typeface="Barlow"/>
                <a:sym typeface="Barlow"/>
              </a:rPr>
              <a:t>: </a:t>
            </a:r>
            <a:r>
              <a:rPr lang="en" sz="1000">
                <a:solidFill>
                  <a:srgbClr val="0993DD"/>
                </a:solidFill>
                <a:latin typeface="Barlow"/>
                <a:ea typeface="Barlow"/>
                <a:cs typeface="Barlow"/>
                <a:sym typeface="Barlow"/>
              </a:rPr>
              <a:t>planned</a:t>
            </a:r>
            <a:endParaRPr sz="1000">
              <a:solidFill>
                <a:srgbClr val="1B3038"/>
              </a:solidFill>
              <a:latin typeface="Barlow"/>
              <a:ea typeface="Barlow"/>
              <a:cs typeface="Barlow"/>
              <a:sym typeface="Barlow"/>
            </a:endParaRPr>
          </a:p>
          <a:p>
            <a:pPr indent="0" lvl="0" marL="0" rtl="0" algn="l">
              <a:spcBef>
                <a:spcPts val="0"/>
              </a:spcBef>
              <a:spcAft>
                <a:spcPts val="0"/>
              </a:spcAft>
              <a:buNone/>
            </a:pPr>
            <a:r>
              <a:rPr b="1" lang="en" sz="1000">
                <a:solidFill>
                  <a:srgbClr val="9900FF"/>
                </a:solidFill>
                <a:latin typeface="Barlow"/>
                <a:ea typeface="Barlow"/>
                <a:cs typeface="Barlow"/>
                <a:sym typeface="Barlow"/>
              </a:rPr>
              <a:t>GCP</a:t>
            </a:r>
            <a:r>
              <a:rPr lang="en" sz="1000">
                <a:solidFill>
                  <a:srgbClr val="1B3038"/>
                </a:solidFill>
                <a:latin typeface="Barlow"/>
                <a:ea typeface="Barlow"/>
                <a:cs typeface="Barlow"/>
                <a:sym typeface="Barlow"/>
              </a:rPr>
              <a:t>  	</a:t>
            </a:r>
            <a:r>
              <a:rPr b="1" lang="en" sz="1000">
                <a:solidFill>
                  <a:srgbClr val="1B3038"/>
                </a:solidFill>
                <a:latin typeface="Barlow"/>
                <a:ea typeface="Barlow"/>
                <a:cs typeface="Barlow"/>
                <a:sym typeface="Barlow"/>
              </a:rPr>
              <a:t>E2</a:t>
            </a:r>
            <a:r>
              <a:rPr lang="en" sz="1000">
                <a:solidFill>
                  <a:srgbClr val="1B3038"/>
                </a:solidFill>
                <a:latin typeface="Barlow"/>
                <a:ea typeface="Barlow"/>
                <a:cs typeface="Barlow"/>
                <a:sym typeface="Barlow"/>
              </a:rPr>
              <a:t> :</a:t>
            </a:r>
            <a:r>
              <a:rPr lang="en" sz="1000">
                <a:solidFill>
                  <a:srgbClr val="1AA756"/>
                </a:solidFill>
                <a:latin typeface="Barlow"/>
                <a:ea typeface="Barlow"/>
                <a:cs typeface="Barlow"/>
                <a:sym typeface="Barlow"/>
              </a:rPr>
              <a:t> </a:t>
            </a:r>
            <a:r>
              <a:rPr lang="en" sz="1000">
                <a:solidFill>
                  <a:srgbClr val="0994DE"/>
                </a:solidFill>
                <a:latin typeface="Barlow"/>
                <a:ea typeface="Barlow"/>
                <a:cs typeface="Barlow"/>
                <a:sym typeface="Barlow"/>
              </a:rPr>
              <a:t>Incremental listing mode (Planned, Q2</a:t>
            </a:r>
            <a:r>
              <a:rPr lang="en" sz="1000">
                <a:solidFill>
                  <a:srgbClr val="1B3038"/>
                </a:solidFill>
                <a:latin typeface="Barlow"/>
                <a:ea typeface="Barlow"/>
                <a:cs typeface="Barlow"/>
                <a:sym typeface="Barlow"/>
              </a:rPr>
              <a:t>), </a:t>
            </a:r>
            <a:r>
              <a:rPr lang="en" sz="1000">
                <a:solidFill>
                  <a:srgbClr val="00B379"/>
                </a:solidFill>
                <a:latin typeface="Barlow"/>
                <a:ea typeface="Barlow"/>
                <a:cs typeface="Barlow"/>
                <a:sym typeface="Barlow"/>
              </a:rPr>
              <a:t>everything else supported</a:t>
            </a:r>
            <a:r>
              <a:rPr lang="en" sz="1000">
                <a:solidFill>
                  <a:srgbClr val="1AA756"/>
                </a:solidFill>
                <a:latin typeface="Barlow"/>
                <a:ea typeface="Barlow"/>
                <a:cs typeface="Barlow"/>
                <a:sym typeface="Barlow"/>
              </a:rPr>
              <a:t>	</a:t>
            </a:r>
            <a:endParaRPr sz="1000">
              <a:solidFill>
                <a:srgbClr val="0993DD"/>
              </a:solidFill>
              <a:latin typeface="Barlow"/>
              <a:ea typeface="Barlow"/>
              <a:cs typeface="Barlow"/>
              <a:sym typeface="Barlow"/>
            </a:endParaRPr>
          </a:p>
          <a:p>
            <a:pPr indent="0" lvl="0" marL="0" rtl="0" algn="l">
              <a:spcBef>
                <a:spcPts val="0"/>
              </a:spcBef>
              <a:spcAft>
                <a:spcPts val="0"/>
              </a:spcAft>
              <a:buNone/>
            </a:pPr>
            <a:r>
              <a:rPr lang="en" sz="1000">
                <a:solidFill>
                  <a:srgbClr val="0994DE"/>
                </a:solidFill>
                <a:latin typeface="Barlow"/>
                <a:ea typeface="Barlow"/>
                <a:cs typeface="Barlow"/>
                <a:sym typeface="Barlow"/>
              </a:rPr>
              <a:t>*future dates are subject to change</a:t>
            </a:r>
            <a:endParaRPr sz="1000">
              <a:solidFill>
                <a:srgbClr val="1B3038"/>
              </a:solidFill>
              <a:latin typeface="Barlow"/>
              <a:ea typeface="Barlow"/>
              <a:cs typeface="Barlow"/>
              <a:sym typeface="Barlow"/>
            </a:endParaRPr>
          </a:p>
          <a:p>
            <a:pPr indent="0" lvl="0" marL="0" rtl="0" algn="l">
              <a:spcBef>
                <a:spcPts val="0"/>
              </a:spcBef>
              <a:spcAft>
                <a:spcPts val="0"/>
              </a:spcAft>
              <a:buNone/>
            </a:pPr>
            <a:r>
              <a:t/>
            </a:r>
            <a:endParaRPr b="1" sz="1000">
              <a:solidFill>
                <a:srgbClr val="1B3038"/>
              </a:solidFill>
              <a:highlight>
                <a:schemeClr val="lt1"/>
              </a:highlight>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t/>
            </a:r>
            <a:endParaRPr sz="1000">
              <a:solidFill>
                <a:srgbClr val="1B3038"/>
              </a:solidFill>
              <a:latin typeface="Barlow"/>
              <a:ea typeface="Barlow"/>
              <a:cs typeface="Barlow"/>
              <a:sym typeface="Barlow"/>
            </a:endParaRPr>
          </a:p>
          <a:p>
            <a:pPr indent="0" lvl="0" marL="0" rtl="0" algn="l">
              <a:spcBef>
                <a:spcPts val="0"/>
              </a:spcBef>
              <a:spcAft>
                <a:spcPts val="0"/>
              </a:spcAft>
              <a:buNone/>
            </a:pPr>
            <a:r>
              <a:t/>
            </a:r>
            <a:endParaRPr sz="1000">
              <a:latin typeface="Barlow"/>
              <a:ea typeface="Barlow"/>
              <a:cs typeface="Barlow"/>
              <a:sym typeface="Barlow"/>
            </a:endParaRPr>
          </a:p>
        </p:txBody>
      </p:sp>
      <p:sp>
        <p:nvSpPr>
          <p:cNvPr id="1372" name="Google Shape;1372;g1517c09eca9_0_41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517c09eca9_0_413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517c09eca9_0_4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1B3038"/>
              </a:solidFill>
              <a:latin typeface="Barlow"/>
              <a:ea typeface="Barlow"/>
              <a:cs typeface="Barlow"/>
              <a:sym typeface="Barlow"/>
            </a:endParaRPr>
          </a:p>
          <a:p>
            <a:pPr indent="0" lvl="0" marL="0" rtl="0" algn="l">
              <a:spcBef>
                <a:spcPts val="0"/>
              </a:spcBef>
              <a:spcAft>
                <a:spcPts val="0"/>
              </a:spcAft>
              <a:buNone/>
            </a:pPr>
            <a:r>
              <a:t/>
            </a:r>
            <a:endParaRPr b="1" sz="1000">
              <a:solidFill>
                <a:srgbClr val="1B3038"/>
              </a:solidFill>
              <a:highlight>
                <a:schemeClr val="lt1"/>
              </a:highlight>
              <a:latin typeface="Barlow"/>
              <a:ea typeface="Barlow"/>
              <a:cs typeface="Barlow"/>
              <a:sym typeface="Barlow"/>
            </a:endParaRPr>
          </a:p>
          <a:p>
            <a:pPr indent="0" lvl="0" marL="0" rtl="0" algn="l">
              <a:lnSpc>
                <a:spcPct val="115000"/>
              </a:lnSpc>
              <a:spcBef>
                <a:spcPts val="1800"/>
              </a:spcBef>
              <a:spcAft>
                <a:spcPts val="0"/>
              </a:spcAft>
              <a:buClr>
                <a:schemeClr val="dk1"/>
              </a:buClr>
              <a:buSzPts val="1100"/>
              <a:buFont typeface="Arial"/>
              <a:buNone/>
            </a:pPr>
            <a:r>
              <a:t/>
            </a:r>
            <a:endParaRPr sz="1000">
              <a:solidFill>
                <a:srgbClr val="1B3038"/>
              </a:solidFill>
              <a:latin typeface="Barlow"/>
              <a:ea typeface="Barlow"/>
              <a:cs typeface="Barlow"/>
              <a:sym typeface="Barlow"/>
            </a:endParaRPr>
          </a:p>
          <a:p>
            <a:pPr indent="0" lvl="0" marL="0" rtl="0" algn="l">
              <a:spcBef>
                <a:spcPts val="600"/>
              </a:spcBef>
              <a:spcAft>
                <a:spcPts val="0"/>
              </a:spcAft>
              <a:buNone/>
            </a:pPr>
            <a:r>
              <a:t/>
            </a:r>
            <a:endParaRPr sz="1000">
              <a:latin typeface="Barlow"/>
              <a:ea typeface="Barlow"/>
              <a:cs typeface="Barlow"/>
              <a:sym typeface="Barlow"/>
            </a:endParaRPr>
          </a:p>
        </p:txBody>
      </p:sp>
      <p:sp>
        <p:nvSpPr>
          <p:cNvPr id="1386" name="Google Shape;1386;g1517c09eca9_0_41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1517c09eca9_0_414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1517c09eca9_0_4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1B3038"/>
              </a:solidFill>
              <a:latin typeface="Barlow"/>
              <a:ea typeface="Barlow"/>
              <a:cs typeface="Barlow"/>
              <a:sym typeface="Barlow"/>
            </a:endParaRPr>
          </a:p>
          <a:p>
            <a:pPr indent="0" lvl="0" marL="0" rtl="0" algn="l">
              <a:spcBef>
                <a:spcPts val="0"/>
              </a:spcBef>
              <a:spcAft>
                <a:spcPts val="0"/>
              </a:spcAft>
              <a:buNone/>
            </a:pPr>
            <a:r>
              <a:t/>
            </a:r>
            <a:endParaRPr b="1" sz="1000">
              <a:solidFill>
                <a:srgbClr val="1B3038"/>
              </a:solidFill>
              <a:highlight>
                <a:schemeClr val="lt1"/>
              </a:highlight>
              <a:latin typeface="Barlow"/>
              <a:ea typeface="Barlow"/>
              <a:cs typeface="Barlow"/>
              <a:sym typeface="Barlow"/>
            </a:endParaRPr>
          </a:p>
          <a:p>
            <a:pPr indent="0" lvl="0" marL="0" rtl="0" algn="l">
              <a:lnSpc>
                <a:spcPct val="115000"/>
              </a:lnSpc>
              <a:spcBef>
                <a:spcPts val="1800"/>
              </a:spcBef>
              <a:spcAft>
                <a:spcPts val="0"/>
              </a:spcAft>
              <a:buClr>
                <a:schemeClr val="dk1"/>
              </a:buClr>
              <a:buSzPts val="1100"/>
              <a:buFont typeface="Arial"/>
              <a:buNone/>
            </a:pPr>
            <a:r>
              <a:rPr lang="en" sz="1000">
                <a:solidFill>
                  <a:srgbClr val="1B3038"/>
                </a:solidFill>
                <a:latin typeface="Barlow"/>
                <a:ea typeface="Barlow"/>
                <a:cs typeface="Barlow"/>
                <a:sym typeface="Barlow"/>
              </a:rPr>
              <a:t>Autoloader </a:t>
            </a:r>
            <a:endParaRPr sz="1000">
              <a:solidFill>
                <a:srgbClr val="1B3038"/>
              </a:solidFill>
              <a:latin typeface="Barlow"/>
              <a:ea typeface="Barlow"/>
              <a:cs typeface="Barlow"/>
              <a:sym typeface="Barlow"/>
            </a:endParaRPr>
          </a:p>
          <a:p>
            <a:pPr indent="0" lvl="0" marL="0" rtl="0" algn="l">
              <a:spcBef>
                <a:spcPts val="600"/>
              </a:spcBef>
              <a:spcAft>
                <a:spcPts val="0"/>
              </a:spcAft>
              <a:buNone/>
            </a:pPr>
            <a:r>
              <a:t/>
            </a:r>
            <a:endParaRPr sz="1000">
              <a:latin typeface="Barlow"/>
              <a:ea typeface="Barlow"/>
              <a:cs typeface="Barlow"/>
              <a:sym typeface="Barlow"/>
            </a:endParaRPr>
          </a:p>
        </p:txBody>
      </p:sp>
      <p:sp>
        <p:nvSpPr>
          <p:cNvPr id="1398" name="Google Shape;1398;g1517c09eca9_0_4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517c09eca9_0_41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517c09eca9_0_4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517c09eca9_0_419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517c09eca9_0_4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default behavior for Auto Loader is to use Directory Listing mode. </a:t>
            </a:r>
            <a:r>
              <a:rPr lang="en">
                <a:solidFill>
                  <a:srgbClr val="1B3038"/>
                </a:solidFill>
              </a:rPr>
              <a:t>This includes all subdirectories of the path indicated.</a:t>
            </a:r>
            <a:endParaRPr>
              <a:solidFill>
                <a:srgbClr val="1B3038"/>
              </a:solidFill>
            </a:endParaRPr>
          </a:p>
          <a:p>
            <a:pPr indent="-298450" lvl="0" marL="457200" rtl="0" algn="l">
              <a:spcBef>
                <a:spcPts val="0"/>
              </a:spcBef>
              <a:spcAft>
                <a:spcPts val="0"/>
              </a:spcAft>
              <a:buSzPts val="1100"/>
              <a:buChar char="●"/>
            </a:pPr>
            <a:r>
              <a:rPr lang="en"/>
              <a:t>In this mode, files landing in cloud storage are listed in RocksDB to ensure deduplication and tracking of what has been processed. Only the path to the data is listed here, the contents of the file are not replicated into this database. </a:t>
            </a:r>
            <a:endParaRPr/>
          </a:p>
          <a:p>
            <a:pPr indent="-298450" lvl="0" marL="457200" rtl="0" algn="l">
              <a:spcBef>
                <a:spcPts val="0"/>
              </a:spcBef>
              <a:spcAft>
                <a:spcPts val="0"/>
              </a:spcAft>
              <a:buSzPts val="1100"/>
              <a:buChar char="●"/>
            </a:pPr>
            <a:r>
              <a:rPr lang="en">
                <a:solidFill>
                  <a:srgbClr val="1B3038"/>
                </a:solidFill>
              </a:rPr>
              <a:t>RocksDB is a persistent data store that is housed with the stream checkpoint information so that it can be re-instantiated as needed when clusters are shut down and restarted.</a:t>
            </a:r>
            <a:endParaRPr>
              <a:solidFill>
                <a:srgbClr val="1B3038"/>
              </a:solidFill>
            </a:endParaRPr>
          </a:p>
          <a:p>
            <a:pPr indent="-298450" lvl="0" marL="457200" rtl="0" algn="l">
              <a:spcBef>
                <a:spcPts val="0"/>
              </a:spcBef>
              <a:spcAft>
                <a:spcPts val="0"/>
              </a:spcAft>
              <a:buClr>
                <a:srgbClr val="1B3038"/>
              </a:buClr>
              <a:buSzPts val="1100"/>
              <a:buChar char="●"/>
            </a:pPr>
            <a:r>
              <a:rPr lang="en">
                <a:solidFill>
                  <a:srgbClr val="1B3038"/>
                </a:solidFill>
              </a:rPr>
              <a:t>From RocksDB, any previously unprocessed data is listed to be part of the structured stream for Auto Loader to use.</a:t>
            </a:r>
            <a:endParaRPr>
              <a:solidFill>
                <a:srgbClr val="1B3038"/>
              </a:solidFill>
            </a:endParaRPr>
          </a:p>
          <a:p>
            <a:pPr indent="-298450" lvl="0" marL="457200" rtl="0" algn="l">
              <a:spcBef>
                <a:spcPts val="0"/>
              </a:spcBef>
              <a:spcAft>
                <a:spcPts val="0"/>
              </a:spcAft>
              <a:buSzPts val="1100"/>
              <a:buChar char="●"/>
            </a:pPr>
            <a:r>
              <a:rPr lang="en"/>
              <a:t>The Directory Listing mode works well with relatively low velocity and volume of files</a:t>
            </a:r>
            <a:endParaRPr/>
          </a:p>
          <a:p>
            <a:pPr indent="-298450" lvl="0" marL="457200" rtl="0" algn="l">
              <a:spcBef>
                <a:spcPts val="0"/>
              </a:spcBef>
              <a:spcAft>
                <a:spcPts val="0"/>
              </a:spcAft>
              <a:buSzPts val="1100"/>
              <a:buChar char="●"/>
            </a:pPr>
            <a:r>
              <a:rPr lang="en"/>
              <a:t>For larger volumes or higher velocity, the Notification Mode may be a better option. In this mode, file creation events trigger notifications that are sent to a message queue. The message queue is then sent to RocksDB, again to ensure deduplication and tracking of what has been processed.</a:t>
            </a:r>
            <a:endParaRPr/>
          </a:p>
        </p:txBody>
      </p:sp>
      <p:sp>
        <p:nvSpPr>
          <p:cNvPr id="1420" name="Google Shape;1420;g1517c09eca9_0_4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517c09eca9_0_420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517c09eca9_0_4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1517c09eca9_0_42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517c09eca9_0_422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1517c09eca9_0_4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300"/>
          </a:p>
          <a:p>
            <a:pPr indent="0" lvl="0" marL="228600" rtl="0" algn="l">
              <a:spcBef>
                <a:spcPts val="0"/>
              </a:spcBef>
              <a:spcAft>
                <a:spcPts val="0"/>
              </a:spcAft>
              <a:buClr>
                <a:schemeClr val="dk1"/>
              </a:buClr>
              <a:buSzPts val="1400"/>
              <a:buFont typeface="Arial"/>
              <a:buNone/>
            </a:pPr>
            <a:r>
              <a:rPr lang="en" sz="1300"/>
              <a:t> </a:t>
            </a:r>
            <a:endParaRPr sz="1300"/>
          </a:p>
          <a:p>
            <a:pPr indent="-228600" lvl="0" marL="457200" rtl="0" algn="l">
              <a:spcBef>
                <a:spcPts val="0"/>
              </a:spcBef>
              <a:spcAft>
                <a:spcPts val="0"/>
              </a:spcAft>
              <a:buClr>
                <a:schemeClr val="dk1"/>
              </a:buClr>
              <a:buSzPts val="1400"/>
              <a:buFont typeface="Arial"/>
              <a:buNone/>
            </a:pPr>
            <a:r>
              <a:t/>
            </a:r>
            <a:endParaRPr sz="1300"/>
          </a:p>
          <a:p>
            <a:pPr indent="0" lvl="0" marL="0" rtl="0" algn="l">
              <a:spcBef>
                <a:spcPts val="0"/>
              </a:spcBef>
              <a:spcAft>
                <a:spcPts val="0"/>
              </a:spcAft>
              <a:buNone/>
            </a:pPr>
            <a:r>
              <a:t/>
            </a:r>
            <a:endParaRPr/>
          </a:p>
        </p:txBody>
      </p:sp>
      <p:sp>
        <p:nvSpPr>
          <p:cNvPr id="1438" name="Google Shape;1438;g1517c09eca9_0_42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517c09eca9_0_64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g1517c09eca9_0_649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17c09eca9_0_15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17c09eca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3" name="Google Shape;13;p2"/>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14" name="Google Shape;14;p2"/>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15" name="Google Shape;15;p2"/>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6" name="Google Shape;16;p2"/>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 name="Google Shape;17;p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2"/>
          <p:cNvPicPr preferRelativeResize="0"/>
          <p:nvPr/>
        </p:nvPicPr>
        <p:blipFill>
          <a:blip r:embed="rId3">
            <a:alphaModFix/>
          </a:blip>
          <a:stretch>
            <a:fillRect/>
          </a:stretch>
        </p:blipFill>
        <p:spPr>
          <a:xfrm>
            <a:off x="6537958" y="608125"/>
            <a:ext cx="5649581" cy="564031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1" name="Shape 81"/>
        <p:cNvGrpSpPr/>
        <p:nvPr/>
      </p:nvGrpSpPr>
      <p:grpSpPr>
        <a:xfrm>
          <a:off x="0" y="0"/>
          <a:ext cx="0" cy="0"/>
          <a:chOff x="0" y="0"/>
          <a:chExt cx="0" cy="0"/>
        </a:xfrm>
      </p:grpSpPr>
      <p:sp>
        <p:nvSpPr>
          <p:cNvPr id="82" name="Google Shape;82;p1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3" name="Google Shape;83;p11"/>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4" name="Google Shape;84;p1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5" name="Google Shape;85;p11"/>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6" name="Google Shape;86;p11"/>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7" name="Google Shape;87;p11"/>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8" name="Google Shape;88;p11"/>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 name="Google Shape;89;p11"/>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90" name="Google Shape;90;p11"/>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1" name="Google Shape;91;p11"/>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2" name="Google Shape;92;p1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3" name="Shape 93"/>
        <p:cNvGrpSpPr/>
        <p:nvPr/>
      </p:nvGrpSpPr>
      <p:grpSpPr>
        <a:xfrm>
          <a:off x="0" y="0"/>
          <a:ext cx="0" cy="0"/>
          <a:chOff x="0" y="0"/>
          <a:chExt cx="0" cy="0"/>
        </a:xfrm>
      </p:grpSpPr>
      <p:sp>
        <p:nvSpPr>
          <p:cNvPr id="94" name="Google Shape;94;p12"/>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5" name="Google Shape;95;p12"/>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 name="Google Shape;96;p12"/>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7" name="Google Shape;97;p1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8" name="Google Shape;98;p12"/>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9" name="Google Shape;99;p1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0" name="Google Shape;100;p1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1" name="Google Shape;101;p1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2" name="Google Shape;102;p1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3" name="Google Shape;103;p1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4" name="Google Shape;104;p1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5" name="Google Shape;105;p1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6" name="Shape 106"/>
        <p:cNvGrpSpPr/>
        <p:nvPr/>
      </p:nvGrpSpPr>
      <p:grpSpPr>
        <a:xfrm>
          <a:off x="0" y="0"/>
          <a:ext cx="0" cy="0"/>
          <a:chOff x="0" y="0"/>
          <a:chExt cx="0" cy="0"/>
        </a:xfrm>
      </p:grpSpPr>
      <p:sp>
        <p:nvSpPr>
          <p:cNvPr id="107" name="Google Shape;107;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8" name="Google Shape;108;p13"/>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9" name="Google Shape;109;p13"/>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13"/>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1" name="Google Shape;111;p13"/>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2" name="Google Shape;112;p1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3" name="Shape 113"/>
        <p:cNvGrpSpPr/>
        <p:nvPr/>
      </p:nvGrpSpPr>
      <p:grpSpPr>
        <a:xfrm>
          <a:off x="0" y="0"/>
          <a:ext cx="0" cy="0"/>
          <a:chOff x="0" y="0"/>
          <a:chExt cx="0" cy="0"/>
        </a:xfrm>
      </p:grpSpPr>
      <p:sp>
        <p:nvSpPr>
          <p:cNvPr id="114" name="Google Shape;114;p1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5" name="Google Shape;115;p14"/>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4"/>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7" name="Google Shape;117;p14"/>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8" name="Google Shape;118;p14"/>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19" name="Google Shape;119;p1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0" name="Shape 120"/>
        <p:cNvGrpSpPr/>
        <p:nvPr/>
      </p:nvGrpSpPr>
      <p:grpSpPr>
        <a:xfrm>
          <a:off x="0" y="0"/>
          <a:ext cx="0" cy="0"/>
          <a:chOff x="0" y="0"/>
          <a:chExt cx="0" cy="0"/>
        </a:xfrm>
      </p:grpSpPr>
      <p:sp>
        <p:nvSpPr>
          <p:cNvPr id="121" name="Google Shape;121;p15"/>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3" name="Google Shape;123;p15"/>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4" name="Google Shape;124;p1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5" name="Google Shape;125;p1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6" name="Shape 126"/>
        <p:cNvGrpSpPr/>
        <p:nvPr/>
      </p:nvGrpSpPr>
      <p:grpSpPr>
        <a:xfrm>
          <a:off x="0" y="0"/>
          <a:ext cx="0" cy="0"/>
          <a:chOff x="0" y="0"/>
          <a:chExt cx="0" cy="0"/>
        </a:xfrm>
      </p:grpSpPr>
      <p:sp>
        <p:nvSpPr>
          <p:cNvPr id="127" name="Google Shape;127;p16"/>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8" name="Google Shape;128;p16"/>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 name="Google Shape;129;p16"/>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6"/>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2" name="Google Shape;132;p1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3" name="Google Shape;133;p16"/>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4" name="Google Shape;134;p16"/>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5" name="Google Shape;135;p16"/>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 name="Google Shape;136;p16"/>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7" name="Google Shape;137;p1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38" name="Shape 138"/>
        <p:cNvGrpSpPr/>
        <p:nvPr/>
      </p:nvGrpSpPr>
      <p:grpSpPr>
        <a:xfrm>
          <a:off x="0" y="0"/>
          <a:ext cx="0" cy="0"/>
          <a:chOff x="0" y="0"/>
          <a:chExt cx="0" cy="0"/>
        </a:xfrm>
      </p:grpSpPr>
      <p:sp>
        <p:nvSpPr>
          <p:cNvPr id="139" name="Google Shape;139;p17"/>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0" name="Google Shape;140;p1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1" name="Shape 141"/>
        <p:cNvGrpSpPr/>
        <p:nvPr/>
      </p:nvGrpSpPr>
      <p:grpSpPr>
        <a:xfrm>
          <a:off x="0" y="0"/>
          <a:ext cx="0" cy="0"/>
          <a:chOff x="0" y="0"/>
          <a:chExt cx="0" cy="0"/>
        </a:xfrm>
      </p:grpSpPr>
      <p:sp>
        <p:nvSpPr>
          <p:cNvPr id="142" name="Google Shape;142;p1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8"/>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6" name="Google Shape;146;p1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7" name="Shape 147"/>
        <p:cNvGrpSpPr/>
        <p:nvPr/>
      </p:nvGrpSpPr>
      <p:grpSpPr>
        <a:xfrm>
          <a:off x="0" y="0"/>
          <a:ext cx="0" cy="0"/>
          <a:chOff x="0" y="0"/>
          <a:chExt cx="0" cy="0"/>
        </a:xfrm>
      </p:grpSpPr>
      <p:sp>
        <p:nvSpPr>
          <p:cNvPr id="148" name="Google Shape;148;p20"/>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9" name="Google Shape;149;p2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1" name="Google Shape;21;p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2" name="Google Shape;22;p3"/>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23" name="Google Shape;23;p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5" name="Google Shape;25;p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3"/>
          <p:cNvPicPr preferRelativeResize="0"/>
          <p:nvPr/>
        </p:nvPicPr>
        <p:blipFill>
          <a:blip r:embed="rId3">
            <a:alphaModFix/>
          </a:blip>
          <a:stretch>
            <a:fillRect/>
          </a:stretch>
        </p:blipFill>
        <p:spPr>
          <a:xfrm>
            <a:off x="6537959" y="608138"/>
            <a:ext cx="5649581" cy="564031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2" name="Google Shape;152;p21"/>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3" name="Google Shape;153;p21"/>
          <p:cNvPicPr preferRelativeResize="0"/>
          <p:nvPr/>
        </p:nvPicPr>
        <p:blipFill>
          <a:blip r:embed="rId2">
            <a:alphaModFix/>
          </a:blip>
          <a:stretch>
            <a:fillRect/>
          </a:stretch>
        </p:blipFill>
        <p:spPr>
          <a:xfrm>
            <a:off x="10666487" y="6474098"/>
            <a:ext cx="188372" cy="18837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4" name="Shape 154"/>
        <p:cNvGrpSpPr/>
        <p:nvPr/>
      </p:nvGrpSpPr>
      <p:grpSpPr>
        <a:xfrm>
          <a:off x="0" y="0"/>
          <a:ext cx="0" cy="0"/>
          <a:chOff x="0" y="0"/>
          <a:chExt cx="0" cy="0"/>
        </a:xfrm>
      </p:grpSpPr>
      <p:sp>
        <p:nvSpPr>
          <p:cNvPr id="155" name="Google Shape;155;p2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6" name="Google Shape;156;p22"/>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7" name="Google Shape;157;p22"/>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2"/>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9" name="Google Shape;159;p22"/>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2"/>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22"/>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5" name="Shape 165"/>
        <p:cNvGrpSpPr/>
        <p:nvPr/>
      </p:nvGrpSpPr>
      <p:grpSpPr>
        <a:xfrm>
          <a:off x="0" y="0"/>
          <a:ext cx="0" cy="0"/>
          <a:chOff x="0" y="0"/>
          <a:chExt cx="0" cy="0"/>
        </a:xfrm>
      </p:grpSpPr>
      <p:sp>
        <p:nvSpPr>
          <p:cNvPr id="166" name="Google Shape;166;p23"/>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3"/>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68" name="Google Shape;168;p23"/>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69" name="Google Shape;169;p23"/>
          <p:cNvCxnSpPr>
            <a:stCxn id="168"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23"/>
          <p:cNvCxnSpPr>
            <a:stCxn id="166"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23"/>
          <p:cNvCxnSpPr>
            <a:stCxn id="167"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23"/>
          <p:cNvCxnSpPr>
            <a:stCxn id="168"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7"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66"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5" name="Google Shape;175;p2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6" name="Google Shape;176;p23"/>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7" name="Google Shape;177;p23"/>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8" name="Google Shape;178;p23"/>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9" name="Google Shape;179;p23"/>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1" name="Google Shape;181;p23"/>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23"/>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5" name="Shape 185"/>
        <p:cNvGrpSpPr/>
        <p:nvPr/>
      </p:nvGrpSpPr>
      <p:grpSpPr>
        <a:xfrm>
          <a:off x="0" y="0"/>
          <a:ext cx="0" cy="0"/>
          <a:chOff x="0" y="0"/>
          <a:chExt cx="0" cy="0"/>
        </a:xfrm>
      </p:grpSpPr>
      <p:sp>
        <p:nvSpPr>
          <p:cNvPr id="186" name="Google Shape;186;p2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7" name="Google Shape;187;p24"/>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8" name="Google Shape;188;p24"/>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9" name="Google Shape;189;p2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24"/>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1" name="Google Shape;191;p24"/>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193" name="Google Shape;193;p24"/>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4"/>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4"/>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6" name="Google Shape;196;p24"/>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97" name="Google Shape;197;p24"/>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8" name="Google Shape;198;p24"/>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24"/>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24"/>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2" name="Shape 202"/>
        <p:cNvGrpSpPr/>
        <p:nvPr/>
      </p:nvGrpSpPr>
      <p:grpSpPr>
        <a:xfrm>
          <a:off x="0" y="0"/>
          <a:ext cx="0" cy="0"/>
          <a:chOff x="0" y="0"/>
          <a:chExt cx="0" cy="0"/>
        </a:xfrm>
      </p:grpSpPr>
      <p:sp>
        <p:nvSpPr>
          <p:cNvPr id="203" name="Google Shape;203;p2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4" name="Google Shape;204;p25"/>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5"/>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25"/>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25"/>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25"/>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0" name="Google Shape;210;p25"/>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1" name="Google Shape;211;p25"/>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5"/>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3" name="Shape 213"/>
        <p:cNvGrpSpPr/>
        <p:nvPr/>
      </p:nvGrpSpPr>
      <p:grpSpPr>
        <a:xfrm>
          <a:off x="0" y="0"/>
          <a:ext cx="0" cy="0"/>
          <a:chOff x="0" y="0"/>
          <a:chExt cx="0" cy="0"/>
        </a:xfrm>
      </p:grpSpPr>
      <p:sp>
        <p:nvSpPr>
          <p:cNvPr id="214" name="Google Shape;214;p26"/>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5" name="Google Shape;215;p26"/>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6" name="Google Shape;216;p26"/>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7" name="Google Shape;217;p26"/>
          <p:cNvCxnSpPr>
            <a:stCxn id="216"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6"/>
          <p:cNvCxnSpPr>
            <a:stCxn id="214"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a:stCxn id="215"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6"/>
          <p:cNvCxnSpPr>
            <a:stCxn id="216"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5"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4"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2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4" name="Google Shape;224;p26"/>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p2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6"/>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26"/>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26"/>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6"/>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3" name="Shape 233"/>
        <p:cNvGrpSpPr/>
        <p:nvPr/>
      </p:nvGrpSpPr>
      <p:grpSpPr>
        <a:xfrm>
          <a:off x="0" y="0"/>
          <a:ext cx="0" cy="0"/>
          <a:chOff x="0" y="0"/>
          <a:chExt cx="0" cy="0"/>
        </a:xfrm>
      </p:grpSpPr>
      <p:sp>
        <p:nvSpPr>
          <p:cNvPr id="234" name="Google Shape;234;p2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5" name="Google Shape;235;p27"/>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6" name="Google Shape;236;p27"/>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2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8" name="Google Shape;238;p27"/>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2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41" name="Google Shape;241;p27"/>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2" name="Google Shape;242;p27"/>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3" name="Google Shape;243;p27"/>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4" name="Google Shape;244;p27"/>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5" name="Google Shape;245;p27"/>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7"/>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7"/>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7"/>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2">
            <a:alphaModFix/>
          </a:blip>
          <a:srcRect b="0" l="0" r="0" t="0"/>
          <a:stretch/>
        </p:blipFill>
        <p:spPr>
          <a:xfrm>
            <a:off x="3021211" y="2819733"/>
            <a:ext cx="6145024" cy="974022"/>
          </a:xfrm>
          <a:prstGeom prst="rect">
            <a:avLst/>
          </a:prstGeom>
          <a:noFill/>
          <a:ln>
            <a:noFill/>
          </a:ln>
        </p:spPr>
      </p:pic>
      <p:sp>
        <p:nvSpPr>
          <p:cNvPr id="252" name="Google Shape;252;p2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3" name="Shape 253"/>
        <p:cNvGrpSpPr/>
        <p:nvPr/>
      </p:nvGrpSpPr>
      <p:grpSpPr>
        <a:xfrm>
          <a:off x="0" y="0"/>
          <a:ext cx="0" cy="0"/>
          <a:chOff x="0" y="0"/>
          <a:chExt cx="0" cy="0"/>
        </a:xfrm>
      </p:grpSpPr>
      <p:pic>
        <p:nvPicPr>
          <p:cNvPr id="254" name="Google Shape;254;p29"/>
          <p:cNvPicPr preferRelativeResize="0"/>
          <p:nvPr/>
        </p:nvPicPr>
        <p:blipFill>
          <a:blip r:embed="rId2">
            <a:alphaModFix/>
          </a:blip>
          <a:stretch>
            <a:fillRect/>
          </a:stretch>
        </p:blipFill>
        <p:spPr>
          <a:xfrm>
            <a:off x="3021195" y="2819748"/>
            <a:ext cx="6145026" cy="977545"/>
          </a:xfrm>
          <a:prstGeom prst="rect">
            <a:avLst/>
          </a:prstGeom>
          <a:noFill/>
          <a:ln>
            <a:noFill/>
          </a:ln>
        </p:spPr>
      </p:pic>
      <p:sp>
        <p:nvSpPr>
          <p:cNvPr id="255" name="Google Shape;255;p2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8 Content A - Basic White 1">
    <p:bg>
      <p:bgPr>
        <a:solidFill>
          <a:srgbClr val="FFFFFF"/>
        </a:solidFill>
      </p:bgPr>
    </p:bg>
    <p:spTree>
      <p:nvGrpSpPr>
        <p:cNvPr id="256" name="Shape 256"/>
        <p:cNvGrpSpPr/>
        <p:nvPr/>
      </p:nvGrpSpPr>
      <p:grpSpPr>
        <a:xfrm>
          <a:off x="0" y="0"/>
          <a:ext cx="0" cy="0"/>
          <a:chOff x="0" y="0"/>
          <a:chExt cx="0" cy="0"/>
        </a:xfrm>
      </p:grpSpPr>
      <p:sp>
        <p:nvSpPr>
          <p:cNvPr id="257" name="Google Shape;257;p30"/>
          <p:cNvSpPr/>
          <p:nvPr/>
        </p:nvSpPr>
        <p:spPr>
          <a:xfrm>
            <a:off x="-2" y="6333558"/>
            <a:ext cx="12189000" cy="524400"/>
          </a:xfrm>
          <a:prstGeom prst="rect">
            <a:avLst/>
          </a:prstGeom>
          <a:solidFill>
            <a:srgbClr val="FDF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30"/>
          <p:cNvSpPr txBox="1"/>
          <p:nvPr>
            <p:ph idx="12" type="sldNum"/>
          </p:nvPr>
        </p:nvSpPr>
        <p:spPr>
          <a:xfrm>
            <a:off x="11307397" y="6416905"/>
            <a:ext cx="650100" cy="3375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30"/>
          <p:cNvSpPr txBox="1"/>
          <p:nvPr/>
        </p:nvSpPr>
        <p:spPr>
          <a:xfrm>
            <a:off x="231446" y="6416905"/>
            <a:ext cx="5378100" cy="400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DM Sans"/>
                <a:ea typeface="DM Sans"/>
                <a:cs typeface="DM Sans"/>
                <a:sym typeface="DM Sans"/>
              </a:rPr>
              <a:t>©2022 Databricks Inc. — All rights reserved</a:t>
            </a:r>
            <a:endParaRPr b="0" i="0" sz="1000" u="none" cap="none" strike="noStrike">
              <a:solidFill>
                <a:schemeClr val="accent5"/>
              </a:solidFill>
              <a:latin typeface="DM Sans"/>
              <a:ea typeface="DM Sans"/>
              <a:cs typeface="DM Sans"/>
              <a:sym typeface="DM Sans"/>
            </a:endParaRPr>
          </a:p>
        </p:txBody>
      </p:sp>
      <p:pic>
        <p:nvPicPr>
          <p:cNvPr id="260" name="Google Shape;260;p30"/>
          <p:cNvPicPr preferRelativeResize="0"/>
          <p:nvPr/>
        </p:nvPicPr>
        <p:blipFill rotWithShape="1">
          <a:blip r:embed="rId2">
            <a:alphaModFix/>
          </a:blip>
          <a:srcRect b="0" l="0" r="0" t="0"/>
          <a:stretch/>
        </p:blipFill>
        <p:spPr>
          <a:xfrm>
            <a:off x="11369513" y="6492816"/>
            <a:ext cx="197950" cy="197950"/>
          </a:xfrm>
          <a:prstGeom prst="rect">
            <a:avLst/>
          </a:prstGeom>
          <a:noFill/>
          <a:ln>
            <a:noFill/>
          </a:ln>
        </p:spPr>
      </p:pic>
      <p:sp>
        <p:nvSpPr>
          <p:cNvPr id="261" name="Google Shape;261;p30"/>
          <p:cNvSpPr/>
          <p:nvPr/>
        </p:nvSpPr>
        <p:spPr>
          <a:xfrm>
            <a:off x="-1" y="-4400"/>
            <a:ext cx="12189000" cy="579600"/>
          </a:xfrm>
          <a:prstGeom prst="rect">
            <a:avLst/>
          </a:prstGeom>
          <a:solidFill>
            <a:srgbClr val="143C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2" name="Google Shape;262;p30"/>
          <p:cNvSpPr/>
          <p:nvPr/>
        </p:nvSpPr>
        <p:spPr>
          <a:xfrm>
            <a:off x="0" y="570606"/>
            <a:ext cx="12189000" cy="367200"/>
          </a:xfrm>
          <a:prstGeom prst="rect">
            <a:avLst/>
          </a:prstGeom>
          <a:solidFill>
            <a:srgbClr val="DEE7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63" name="Google Shape;263;p30"/>
          <p:cNvCxnSpPr/>
          <p:nvPr/>
        </p:nvCxnSpPr>
        <p:spPr>
          <a:xfrm>
            <a:off x="0" y="6333558"/>
            <a:ext cx="12189000" cy="0"/>
          </a:xfrm>
          <a:prstGeom prst="straightConnector1">
            <a:avLst/>
          </a:prstGeom>
          <a:noFill/>
          <a:ln cap="flat" cmpd="sng" w="9525">
            <a:solidFill>
              <a:srgbClr val="F9F6F4"/>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7" name="Shape 27"/>
        <p:cNvGrpSpPr/>
        <p:nvPr/>
      </p:nvGrpSpPr>
      <p:grpSpPr>
        <a:xfrm>
          <a:off x="0" y="0"/>
          <a:ext cx="0" cy="0"/>
          <a:chOff x="0" y="0"/>
          <a:chExt cx="0" cy="0"/>
        </a:xfrm>
      </p:grpSpPr>
      <p:sp>
        <p:nvSpPr>
          <p:cNvPr id="28" name="Google Shape;28;p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9" name="Google Shape;29;p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0" name="Google Shape;30;p4"/>
          <p:cNvPicPr preferRelativeResize="0"/>
          <p:nvPr/>
        </p:nvPicPr>
        <p:blipFill rotWithShape="1">
          <a:blip r:embed="rId2">
            <a:alphaModFix/>
          </a:blip>
          <a:srcRect b="0" l="0" r="0" t="0"/>
          <a:stretch/>
        </p:blipFill>
        <p:spPr>
          <a:xfrm>
            <a:off x="761808" y="609599"/>
            <a:ext cx="2557621" cy="405350"/>
          </a:xfrm>
          <a:prstGeom prst="rect">
            <a:avLst/>
          </a:prstGeom>
          <a:noFill/>
          <a:ln>
            <a:noFill/>
          </a:ln>
        </p:spPr>
      </p:pic>
      <p:cxnSp>
        <p:nvCxnSpPr>
          <p:cNvPr id="31" name="Google Shape;31;p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 name="Google Shape;33;p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2">
  <p:cSld name="Title, Subtitle and Content_3">
    <p:spTree>
      <p:nvGrpSpPr>
        <p:cNvPr id="264" name="Shape 264"/>
        <p:cNvGrpSpPr/>
        <p:nvPr/>
      </p:nvGrpSpPr>
      <p:grpSpPr>
        <a:xfrm>
          <a:off x="0" y="0"/>
          <a:ext cx="0" cy="0"/>
          <a:chOff x="0" y="0"/>
          <a:chExt cx="0" cy="0"/>
        </a:xfrm>
      </p:grpSpPr>
      <p:sp>
        <p:nvSpPr>
          <p:cNvPr id="265" name="Google Shape;265;p31"/>
          <p:cNvSpPr txBox="1"/>
          <p:nvPr>
            <p:ph type="title"/>
          </p:nvPr>
        </p:nvSpPr>
        <p:spPr>
          <a:xfrm>
            <a:off x="460864" y="184945"/>
            <a:ext cx="112569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6" name="Google Shape;266;p31"/>
          <p:cNvSpPr txBox="1"/>
          <p:nvPr>
            <p:ph idx="1" type="body"/>
          </p:nvPr>
        </p:nvSpPr>
        <p:spPr>
          <a:xfrm>
            <a:off x="460260" y="1177133"/>
            <a:ext cx="11267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999">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7" name="Google Shape;267;p31"/>
          <p:cNvSpPr txBox="1"/>
          <p:nvPr>
            <p:ph idx="2" type="body"/>
          </p:nvPr>
        </p:nvSpPr>
        <p:spPr>
          <a:xfrm>
            <a:off x="460260" y="2062065"/>
            <a:ext cx="11257200" cy="38259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3">
  <p:cSld name="Title, Subtitle and Content_4">
    <p:spTree>
      <p:nvGrpSpPr>
        <p:cNvPr id="268" name="Shape 268"/>
        <p:cNvGrpSpPr/>
        <p:nvPr/>
      </p:nvGrpSpPr>
      <p:grpSpPr>
        <a:xfrm>
          <a:off x="0" y="0"/>
          <a:ext cx="0" cy="0"/>
          <a:chOff x="0" y="0"/>
          <a:chExt cx="0" cy="0"/>
        </a:xfrm>
      </p:grpSpPr>
      <p:sp>
        <p:nvSpPr>
          <p:cNvPr id="269" name="Google Shape;269;p32"/>
          <p:cNvSpPr txBox="1"/>
          <p:nvPr>
            <p:ph type="title"/>
          </p:nvPr>
        </p:nvSpPr>
        <p:spPr>
          <a:xfrm>
            <a:off x="460864" y="184945"/>
            <a:ext cx="112569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 name="Google Shape;270;p32"/>
          <p:cNvSpPr txBox="1"/>
          <p:nvPr>
            <p:ph idx="1" type="body"/>
          </p:nvPr>
        </p:nvSpPr>
        <p:spPr>
          <a:xfrm>
            <a:off x="460260" y="1177133"/>
            <a:ext cx="11267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999">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1" name="Google Shape;271;p32"/>
          <p:cNvSpPr txBox="1"/>
          <p:nvPr>
            <p:ph idx="2" type="body"/>
          </p:nvPr>
        </p:nvSpPr>
        <p:spPr>
          <a:xfrm>
            <a:off x="460260" y="2062065"/>
            <a:ext cx="11257200" cy="38259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4">
  <p:cSld name="Title, Subtitle and Content_5">
    <p:spTree>
      <p:nvGrpSpPr>
        <p:cNvPr id="272" name="Shape 272"/>
        <p:cNvGrpSpPr/>
        <p:nvPr/>
      </p:nvGrpSpPr>
      <p:grpSpPr>
        <a:xfrm>
          <a:off x="0" y="0"/>
          <a:ext cx="0" cy="0"/>
          <a:chOff x="0" y="0"/>
          <a:chExt cx="0" cy="0"/>
        </a:xfrm>
      </p:grpSpPr>
      <p:sp>
        <p:nvSpPr>
          <p:cNvPr id="273" name="Google Shape;273;p33"/>
          <p:cNvSpPr txBox="1"/>
          <p:nvPr>
            <p:ph type="title"/>
          </p:nvPr>
        </p:nvSpPr>
        <p:spPr>
          <a:xfrm>
            <a:off x="460864" y="184945"/>
            <a:ext cx="112569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4" name="Google Shape;274;p33"/>
          <p:cNvSpPr txBox="1"/>
          <p:nvPr>
            <p:ph idx="1" type="body"/>
          </p:nvPr>
        </p:nvSpPr>
        <p:spPr>
          <a:xfrm>
            <a:off x="460260" y="1177133"/>
            <a:ext cx="11267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999">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5" name="Google Shape;275;p33"/>
          <p:cNvSpPr txBox="1"/>
          <p:nvPr>
            <p:ph idx="2" type="body"/>
          </p:nvPr>
        </p:nvSpPr>
        <p:spPr>
          <a:xfrm>
            <a:off x="460260" y="2062065"/>
            <a:ext cx="11257200" cy="38259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5">
  <p:cSld name="Title, Subtitle and Content_6">
    <p:spTree>
      <p:nvGrpSpPr>
        <p:cNvPr id="276" name="Shape 276"/>
        <p:cNvGrpSpPr/>
        <p:nvPr/>
      </p:nvGrpSpPr>
      <p:grpSpPr>
        <a:xfrm>
          <a:off x="0" y="0"/>
          <a:ext cx="0" cy="0"/>
          <a:chOff x="0" y="0"/>
          <a:chExt cx="0" cy="0"/>
        </a:xfrm>
      </p:grpSpPr>
      <p:sp>
        <p:nvSpPr>
          <p:cNvPr id="277" name="Google Shape;277;p34"/>
          <p:cNvSpPr txBox="1"/>
          <p:nvPr>
            <p:ph type="title"/>
          </p:nvPr>
        </p:nvSpPr>
        <p:spPr>
          <a:xfrm>
            <a:off x="460864" y="184945"/>
            <a:ext cx="112569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8" name="Google Shape;278;p34"/>
          <p:cNvSpPr txBox="1"/>
          <p:nvPr>
            <p:ph idx="1" type="body"/>
          </p:nvPr>
        </p:nvSpPr>
        <p:spPr>
          <a:xfrm>
            <a:off x="460260" y="1177133"/>
            <a:ext cx="11267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999">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9" name="Google Shape;279;p34"/>
          <p:cNvSpPr txBox="1"/>
          <p:nvPr>
            <p:ph idx="2" type="body"/>
          </p:nvPr>
        </p:nvSpPr>
        <p:spPr>
          <a:xfrm>
            <a:off x="460260" y="2062065"/>
            <a:ext cx="11257200" cy="38259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p:cSld name="TITLE_4">
    <p:bg>
      <p:bgPr>
        <a:solidFill>
          <a:schemeClr val="accent2"/>
        </a:solidFill>
      </p:bgPr>
    </p:bg>
    <p:spTree>
      <p:nvGrpSpPr>
        <p:cNvPr id="280" name="Shape 280"/>
        <p:cNvGrpSpPr/>
        <p:nvPr/>
      </p:nvGrpSpPr>
      <p:grpSpPr>
        <a:xfrm>
          <a:off x="0" y="0"/>
          <a:ext cx="0" cy="0"/>
          <a:chOff x="0" y="0"/>
          <a:chExt cx="0" cy="0"/>
        </a:xfrm>
      </p:grpSpPr>
      <p:pic>
        <p:nvPicPr>
          <p:cNvPr descr="A picture containing person, black, holding, white&#10;&#10;Description automatically generated" id="281" name="Google Shape;281;p35"/>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282" name="Google Shape;282;p35"/>
          <p:cNvSpPr txBox="1"/>
          <p:nvPr>
            <p:ph type="ctrTitle"/>
          </p:nvPr>
        </p:nvSpPr>
        <p:spPr>
          <a:xfrm>
            <a:off x="460865" y="1122363"/>
            <a:ext cx="91416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83" name="Google Shape;283;p35"/>
          <p:cNvSpPr txBox="1"/>
          <p:nvPr>
            <p:ph idx="1" type="subTitle"/>
          </p:nvPr>
        </p:nvSpPr>
        <p:spPr>
          <a:xfrm>
            <a:off x="460865" y="3602038"/>
            <a:ext cx="91416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84" name="Google Shape;284;p35"/>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7">
    <p:spTree>
      <p:nvGrpSpPr>
        <p:cNvPr id="285" name="Shape 285"/>
        <p:cNvGrpSpPr/>
        <p:nvPr/>
      </p:nvGrpSpPr>
      <p:grpSpPr>
        <a:xfrm>
          <a:off x="0" y="0"/>
          <a:ext cx="0" cy="0"/>
          <a:chOff x="0" y="0"/>
          <a:chExt cx="0" cy="0"/>
        </a:xfrm>
      </p:grpSpPr>
      <p:sp>
        <p:nvSpPr>
          <p:cNvPr id="286" name="Google Shape;286;p3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87" name="Google Shape;287;p36"/>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406400" lvl="0" marL="457200" rtl="0" algn="l">
              <a:lnSpc>
                <a:spcPct val="90000"/>
              </a:lnSpc>
              <a:spcBef>
                <a:spcPts val="1100"/>
              </a:spcBef>
              <a:spcAft>
                <a:spcPts val="0"/>
              </a:spcAft>
              <a:buClr>
                <a:schemeClr val="accent2"/>
              </a:buClr>
              <a:buSzPts val="2800"/>
              <a:buFont typeface="Noto Sans Symbols"/>
              <a:buChar char="▪"/>
              <a:defRPr/>
            </a:lvl1pPr>
            <a:lvl2pPr indent="-381000" lvl="1" marL="914400" rtl="0" algn="l">
              <a:lnSpc>
                <a:spcPct val="90000"/>
              </a:lnSpc>
              <a:spcBef>
                <a:spcPts val="500"/>
              </a:spcBef>
              <a:spcAft>
                <a:spcPts val="0"/>
              </a:spcAft>
              <a:buClr>
                <a:schemeClr val="accent2"/>
              </a:buClr>
              <a:buSzPts val="2400"/>
              <a:buFont typeface="Barlow"/>
              <a:buChar char="▪"/>
              <a:defRPr sz="2400">
                <a:latin typeface="Barlow"/>
                <a:ea typeface="Barlow"/>
                <a:cs typeface="Barlow"/>
                <a:sym typeface="Barlow"/>
              </a:defRPr>
            </a:lvl2pPr>
            <a:lvl3pPr indent="-355600" lvl="2" marL="1371600" rtl="0" algn="l">
              <a:lnSpc>
                <a:spcPct val="90000"/>
              </a:lnSpc>
              <a:spcBef>
                <a:spcPts val="500"/>
              </a:spcBef>
              <a:spcAft>
                <a:spcPts val="0"/>
              </a:spcAft>
              <a:buClr>
                <a:schemeClr val="accent2"/>
              </a:buClr>
              <a:buSzPts val="2000"/>
              <a:buFont typeface="Barlow"/>
              <a:buChar char="▪"/>
              <a:defRPr sz="2000">
                <a:latin typeface="Barlow"/>
                <a:ea typeface="Barlow"/>
                <a:cs typeface="Barlow"/>
                <a:sym typeface="Barlow"/>
              </a:defRPr>
            </a:lvl3pPr>
            <a:lvl4pPr indent="-349250" lvl="3" marL="1828800" rtl="0" algn="l">
              <a:lnSpc>
                <a:spcPct val="90000"/>
              </a:lnSpc>
              <a:spcBef>
                <a:spcPts val="500"/>
              </a:spcBef>
              <a:spcAft>
                <a:spcPts val="0"/>
              </a:spcAft>
              <a:buClr>
                <a:schemeClr val="accent2"/>
              </a:buClr>
              <a:buSzPts val="1900"/>
              <a:buFont typeface="Barlow"/>
              <a:buChar char="▪"/>
              <a:defRPr sz="1900">
                <a:latin typeface="Barlow"/>
                <a:ea typeface="Barlow"/>
                <a:cs typeface="Barlow"/>
                <a:sym typeface="Barlow"/>
              </a:defRPr>
            </a:lvl4pPr>
            <a:lvl5pPr indent="-323850" lvl="4" marL="2286000" rtl="0" algn="l">
              <a:lnSpc>
                <a:spcPct val="90000"/>
              </a:lnSpc>
              <a:spcBef>
                <a:spcPts val="500"/>
              </a:spcBef>
              <a:spcAft>
                <a:spcPts val="0"/>
              </a:spcAft>
              <a:buClr>
                <a:schemeClr val="accent2"/>
              </a:buClr>
              <a:buSzPts val="1500"/>
              <a:buFont typeface="Barlow"/>
              <a:buChar char="▪"/>
              <a:defRPr sz="1600">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6pPr>
            <a:lvl7pPr indent="-349250" lvl="6" marL="32004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7pPr>
            <a:lvl8pPr indent="-349250" lvl="7" marL="36576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8pPr>
            <a:lvl9pPr indent="-349250" lvl="8" marL="4114800" rtl="0" algn="l">
              <a:lnSpc>
                <a:spcPct val="90000"/>
              </a:lnSpc>
              <a:spcBef>
                <a:spcPts val="500"/>
              </a:spcBef>
              <a:spcAft>
                <a:spcPts val="0"/>
              </a:spcAft>
              <a:buClr>
                <a:schemeClr val="dk1"/>
              </a:buClr>
              <a:buSzPts val="1900"/>
              <a:buFont typeface="Barlow"/>
              <a:buChar char="•"/>
              <a:defRPr>
                <a:latin typeface="Barlow"/>
                <a:ea typeface="Barlow"/>
                <a:cs typeface="Barlow"/>
                <a:sym typeface="Barlow"/>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288" name="Shape 288"/>
        <p:cNvGrpSpPr/>
        <p:nvPr/>
      </p:nvGrpSpPr>
      <p:grpSpPr>
        <a:xfrm>
          <a:off x="0" y="0"/>
          <a:ext cx="0" cy="0"/>
          <a:chOff x="0" y="0"/>
          <a:chExt cx="0" cy="0"/>
        </a:xfrm>
      </p:grpSpPr>
      <p:sp>
        <p:nvSpPr>
          <p:cNvPr id="289" name="Google Shape;289;p37"/>
          <p:cNvSpPr/>
          <p:nvPr/>
        </p:nvSpPr>
        <p:spPr>
          <a:xfrm>
            <a:off x="460864" y="1944353"/>
            <a:ext cx="33876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90" name="Google Shape;290;p37"/>
          <p:cNvSpPr/>
          <p:nvPr/>
        </p:nvSpPr>
        <p:spPr>
          <a:xfrm>
            <a:off x="4414597" y="1944353"/>
            <a:ext cx="33876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91" name="Google Shape;291;p3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92" name="Google Shape;292;p37"/>
          <p:cNvSpPr txBox="1"/>
          <p:nvPr>
            <p:ph idx="1" type="body"/>
          </p:nvPr>
        </p:nvSpPr>
        <p:spPr>
          <a:xfrm>
            <a:off x="619086" y="2102946"/>
            <a:ext cx="30771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93" name="Google Shape;293;p37"/>
          <p:cNvSpPr txBox="1"/>
          <p:nvPr>
            <p:ph idx="2" type="body"/>
          </p:nvPr>
        </p:nvSpPr>
        <p:spPr>
          <a:xfrm>
            <a:off x="4578785" y="2104568"/>
            <a:ext cx="30771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lt1"/>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294" name="Google Shape;294;p37"/>
          <p:cNvSpPr txBox="1"/>
          <p:nvPr>
            <p:ph idx="3" type="body"/>
          </p:nvPr>
        </p:nvSpPr>
        <p:spPr>
          <a:xfrm>
            <a:off x="4420564" y="1446766"/>
            <a:ext cx="33834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295" name="Google Shape;295;p37"/>
          <p:cNvSpPr txBox="1"/>
          <p:nvPr>
            <p:ph idx="4" type="body"/>
          </p:nvPr>
        </p:nvSpPr>
        <p:spPr>
          <a:xfrm>
            <a:off x="460864" y="1446766"/>
            <a:ext cx="33834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296" name="Google Shape;296;p37"/>
          <p:cNvSpPr/>
          <p:nvPr/>
        </p:nvSpPr>
        <p:spPr>
          <a:xfrm>
            <a:off x="8330793" y="1944353"/>
            <a:ext cx="33876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97" name="Google Shape;297;p37"/>
          <p:cNvSpPr txBox="1"/>
          <p:nvPr>
            <p:ph idx="5" type="body"/>
          </p:nvPr>
        </p:nvSpPr>
        <p:spPr>
          <a:xfrm>
            <a:off x="8494981" y="2104568"/>
            <a:ext cx="30771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lt1"/>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298" name="Google Shape;298;p37"/>
          <p:cNvSpPr txBox="1"/>
          <p:nvPr>
            <p:ph idx="6" type="body"/>
          </p:nvPr>
        </p:nvSpPr>
        <p:spPr>
          <a:xfrm>
            <a:off x="8336760" y="1446766"/>
            <a:ext cx="33834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299" name="Shape 299"/>
        <p:cNvGrpSpPr/>
        <p:nvPr/>
      </p:nvGrpSpPr>
      <p:grpSpPr>
        <a:xfrm>
          <a:off x="0" y="0"/>
          <a:ext cx="0" cy="0"/>
          <a:chOff x="0" y="0"/>
          <a:chExt cx="0" cy="0"/>
        </a:xfrm>
      </p:grpSpPr>
      <p:sp>
        <p:nvSpPr>
          <p:cNvPr id="300" name="Google Shape;300;p38"/>
          <p:cNvSpPr/>
          <p:nvPr/>
        </p:nvSpPr>
        <p:spPr>
          <a:xfrm>
            <a:off x="460863" y="1944353"/>
            <a:ext cx="24471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01" name="Google Shape;301;p38"/>
          <p:cNvSpPr/>
          <p:nvPr/>
        </p:nvSpPr>
        <p:spPr>
          <a:xfrm>
            <a:off x="3397613" y="1944353"/>
            <a:ext cx="24471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02" name="Google Shape;302;p3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03" name="Google Shape;303;p38"/>
          <p:cNvSpPr txBox="1"/>
          <p:nvPr>
            <p:ph idx="1" type="body"/>
          </p:nvPr>
        </p:nvSpPr>
        <p:spPr>
          <a:xfrm>
            <a:off x="619086" y="2102946"/>
            <a:ext cx="21279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dk1"/>
              </a:buClr>
              <a:buSzPts val="1300"/>
              <a:buChar char="▪"/>
              <a:defRPr sz="19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04" name="Google Shape;304;p38"/>
          <p:cNvSpPr txBox="1"/>
          <p:nvPr>
            <p:ph idx="2" type="body"/>
          </p:nvPr>
        </p:nvSpPr>
        <p:spPr>
          <a:xfrm>
            <a:off x="3557826"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05" name="Google Shape;305;p38"/>
          <p:cNvSpPr txBox="1"/>
          <p:nvPr>
            <p:ph idx="3" type="body"/>
          </p:nvPr>
        </p:nvSpPr>
        <p:spPr>
          <a:xfrm>
            <a:off x="339960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06" name="Google Shape;306;p38"/>
          <p:cNvSpPr txBox="1"/>
          <p:nvPr>
            <p:ph idx="4" type="body"/>
          </p:nvPr>
        </p:nvSpPr>
        <p:spPr>
          <a:xfrm>
            <a:off x="460864"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07" name="Google Shape;307;p38"/>
          <p:cNvSpPr/>
          <p:nvPr/>
        </p:nvSpPr>
        <p:spPr>
          <a:xfrm>
            <a:off x="6334363" y="1944353"/>
            <a:ext cx="24471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08" name="Google Shape;308;p38"/>
          <p:cNvSpPr txBox="1"/>
          <p:nvPr>
            <p:ph idx="5" type="body"/>
          </p:nvPr>
        </p:nvSpPr>
        <p:spPr>
          <a:xfrm>
            <a:off x="6496565"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09" name="Google Shape;309;p38"/>
          <p:cNvSpPr txBox="1"/>
          <p:nvPr>
            <p:ph idx="6" type="body"/>
          </p:nvPr>
        </p:nvSpPr>
        <p:spPr>
          <a:xfrm>
            <a:off x="633834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10" name="Google Shape;310;p38"/>
          <p:cNvSpPr/>
          <p:nvPr/>
        </p:nvSpPr>
        <p:spPr>
          <a:xfrm>
            <a:off x="9271114" y="1944353"/>
            <a:ext cx="24471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11" name="Google Shape;311;p38"/>
          <p:cNvSpPr txBox="1"/>
          <p:nvPr>
            <p:ph idx="7" type="body"/>
          </p:nvPr>
        </p:nvSpPr>
        <p:spPr>
          <a:xfrm>
            <a:off x="9435304"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12" name="Google Shape;312;p38"/>
          <p:cNvSpPr txBox="1"/>
          <p:nvPr>
            <p:ph idx="8" type="body"/>
          </p:nvPr>
        </p:nvSpPr>
        <p:spPr>
          <a:xfrm>
            <a:off x="927708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313" name="Shape 313"/>
        <p:cNvGrpSpPr/>
        <p:nvPr/>
      </p:nvGrpSpPr>
      <p:grpSpPr>
        <a:xfrm>
          <a:off x="0" y="0"/>
          <a:ext cx="0" cy="0"/>
          <a:chOff x="0" y="0"/>
          <a:chExt cx="0" cy="0"/>
        </a:xfrm>
      </p:grpSpPr>
      <p:pic>
        <p:nvPicPr>
          <p:cNvPr descr="A picture containing light, black, large, white&#10;&#10;Description automatically generated" id="314" name="Google Shape;314;p39"/>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315" name="Google Shape;315;p39"/>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316" name="Google Shape;316;p39"/>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7" name="Shape 317"/>
        <p:cNvGrpSpPr/>
        <p:nvPr/>
      </p:nvGrpSpPr>
      <p:grpSpPr>
        <a:xfrm>
          <a:off x="0" y="0"/>
          <a:ext cx="0" cy="0"/>
          <a:chOff x="0" y="0"/>
          <a:chExt cx="0" cy="0"/>
        </a:xfrm>
      </p:grpSpPr>
      <p:sp>
        <p:nvSpPr>
          <p:cNvPr id="318" name="Google Shape;318;p40"/>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9" name="Google Shape;319;p40"/>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6" name="Google Shape;36;p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7" name="Google Shape;37;p5"/>
          <p:cNvPicPr preferRelativeResize="0"/>
          <p:nvPr/>
        </p:nvPicPr>
        <p:blipFill>
          <a:blip r:embed="rId2">
            <a:alphaModFix/>
          </a:blip>
          <a:stretch>
            <a:fillRect/>
          </a:stretch>
        </p:blipFill>
        <p:spPr>
          <a:xfrm>
            <a:off x="761810" y="609606"/>
            <a:ext cx="2557623" cy="406872"/>
          </a:xfrm>
          <a:prstGeom prst="rect">
            <a:avLst/>
          </a:prstGeom>
          <a:noFill/>
          <a:ln>
            <a:noFill/>
          </a:ln>
        </p:spPr>
      </p:pic>
      <p:cxnSp>
        <p:nvCxnSpPr>
          <p:cNvPr id="38" name="Google Shape;38;p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9" name="Google Shape;39;p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0" name="Google Shape;40;p5"/>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OBJECT_8">
    <p:spTree>
      <p:nvGrpSpPr>
        <p:cNvPr id="320" name="Shape 320"/>
        <p:cNvGrpSpPr/>
        <p:nvPr/>
      </p:nvGrpSpPr>
      <p:grpSpPr>
        <a:xfrm>
          <a:off x="0" y="0"/>
          <a:ext cx="0" cy="0"/>
          <a:chOff x="0" y="0"/>
          <a:chExt cx="0" cy="0"/>
        </a:xfrm>
      </p:grpSpPr>
      <p:sp>
        <p:nvSpPr>
          <p:cNvPr id="321" name="Google Shape;321;p4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22" name="Google Shape;322;p41"/>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323" name="Shape 323"/>
        <p:cNvGrpSpPr/>
        <p:nvPr/>
      </p:nvGrpSpPr>
      <p:grpSpPr>
        <a:xfrm>
          <a:off x="0" y="0"/>
          <a:ext cx="0" cy="0"/>
          <a:chOff x="0" y="0"/>
          <a:chExt cx="0" cy="0"/>
        </a:xfrm>
      </p:grpSpPr>
      <p:sp>
        <p:nvSpPr>
          <p:cNvPr id="324" name="Google Shape;324;p42"/>
          <p:cNvSpPr/>
          <p:nvPr/>
        </p:nvSpPr>
        <p:spPr>
          <a:xfrm>
            <a:off x="460863" y="1944353"/>
            <a:ext cx="5404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5" name="Google Shape;325;p42"/>
          <p:cNvSpPr/>
          <p:nvPr/>
        </p:nvSpPr>
        <p:spPr>
          <a:xfrm>
            <a:off x="6313574" y="1944353"/>
            <a:ext cx="5404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26" name="Google Shape;326;p4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27" name="Google Shape;327;p42"/>
          <p:cNvSpPr txBox="1"/>
          <p:nvPr>
            <p:ph idx="1" type="body"/>
          </p:nvPr>
        </p:nvSpPr>
        <p:spPr>
          <a:xfrm>
            <a:off x="619086" y="2102946"/>
            <a:ext cx="50859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28" name="Google Shape;328;p42"/>
          <p:cNvSpPr txBox="1"/>
          <p:nvPr>
            <p:ph idx="2" type="body"/>
          </p:nvPr>
        </p:nvSpPr>
        <p:spPr>
          <a:xfrm>
            <a:off x="6477764" y="2104568"/>
            <a:ext cx="5085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29" name="Google Shape;329;p42"/>
          <p:cNvSpPr txBox="1"/>
          <p:nvPr>
            <p:ph idx="3" type="body"/>
          </p:nvPr>
        </p:nvSpPr>
        <p:spPr>
          <a:xfrm>
            <a:off x="6319542" y="1515907"/>
            <a:ext cx="53982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30" name="Google Shape;330;p42"/>
          <p:cNvSpPr txBox="1"/>
          <p:nvPr>
            <p:ph idx="4" type="body"/>
          </p:nvPr>
        </p:nvSpPr>
        <p:spPr>
          <a:xfrm>
            <a:off x="460863" y="1515907"/>
            <a:ext cx="5398200" cy="417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8">
  <p:cSld name="OBJECT_9">
    <p:spTree>
      <p:nvGrpSpPr>
        <p:cNvPr id="331" name="Shape 331"/>
        <p:cNvGrpSpPr/>
        <p:nvPr/>
      </p:nvGrpSpPr>
      <p:grpSpPr>
        <a:xfrm>
          <a:off x="0" y="0"/>
          <a:ext cx="0" cy="0"/>
          <a:chOff x="0" y="0"/>
          <a:chExt cx="0" cy="0"/>
        </a:xfrm>
      </p:grpSpPr>
      <p:sp>
        <p:nvSpPr>
          <p:cNvPr id="332" name="Google Shape;332;p4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33" name="Google Shape;333;p43"/>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334" name="Shape 334"/>
        <p:cNvGrpSpPr/>
        <p:nvPr/>
      </p:nvGrpSpPr>
      <p:grpSpPr>
        <a:xfrm>
          <a:off x="0" y="0"/>
          <a:ext cx="0" cy="0"/>
          <a:chOff x="0" y="0"/>
          <a:chExt cx="0" cy="0"/>
        </a:xfrm>
      </p:grpSpPr>
      <p:sp>
        <p:nvSpPr>
          <p:cNvPr id="335" name="Google Shape;335;p4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2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36" name="Google Shape;336;p44"/>
          <p:cNvSpPr txBox="1"/>
          <p:nvPr>
            <p:ph idx="1" type="body"/>
          </p:nvPr>
        </p:nvSpPr>
        <p:spPr>
          <a:xfrm>
            <a:off x="749245" y="1334052"/>
            <a:ext cx="10672200" cy="48048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7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21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37" name="Google Shape;337;p44"/>
          <p:cNvSpPr txBox="1"/>
          <p:nvPr>
            <p:ph idx="12" type="sldNum"/>
          </p:nvPr>
        </p:nvSpPr>
        <p:spPr>
          <a:xfrm>
            <a:off x="10866464" y="6351635"/>
            <a:ext cx="666600" cy="5247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338" name="Shape 338"/>
        <p:cNvGrpSpPr/>
        <p:nvPr/>
      </p:nvGrpSpPr>
      <p:grpSpPr>
        <a:xfrm>
          <a:off x="0" y="0"/>
          <a:ext cx="0" cy="0"/>
          <a:chOff x="0" y="0"/>
          <a:chExt cx="0" cy="0"/>
        </a:xfrm>
      </p:grpSpPr>
      <p:sp>
        <p:nvSpPr>
          <p:cNvPr id="339" name="Google Shape;339;p4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6">
    <p:spTree>
      <p:nvGrpSpPr>
        <p:cNvPr id="340" name="Shape 340"/>
        <p:cNvGrpSpPr/>
        <p:nvPr/>
      </p:nvGrpSpPr>
      <p:grpSpPr>
        <a:xfrm>
          <a:off x="0" y="0"/>
          <a:ext cx="0" cy="0"/>
          <a:chOff x="0" y="0"/>
          <a:chExt cx="0" cy="0"/>
        </a:xfrm>
      </p:grpSpPr>
      <p:sp>
        <p:nvSpPr>
          <p:cNvPr id="341" name="Google Shape;341;p4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2" name="Google Shape;342;p46"/>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2">
  <p:cSld name="Two Column Box_2">
    <p:spTree>
      <p:nvGrpSpPr>
        <p:cNvPr id="343" name="Shape 343"/>
        <p:cNvGrpSpPr/>
        <p:nvPr/>
      </p:nvGrpSpPr>
      <p:grpSpPr>
        <a:xfrm>
          <a:off x="0" y="0"/>
          <a:ext cx="0" cy="0"/>
          <a:chOff x="0" y="0"/>
          <a:chExt cx="0" cy="0"/>
        </a:xfrm>
      </p:grpSpPr>
      <p:sp>
        <p:nvSpPr>
          <p:cNvPr id="344" name="Google Shape;344;p47"/>
          <p:cNvSpPr/>
          <p:nvPr/>
        </p:nvSpPr>
        <p:spPr>
          <a:xfrm>
            <a:off x="460863" y="1944353"/>
            <a:ext cx="5404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45" name="Google Shape;345;p47"/>
          <p:cNvSpPr/>
          <p:nvPr/>
        </p:nvSpPr>
        <p:spPr>
          <a:xfrm>
            <a:off x="6313574" y="1944353"/>
            <a:ext cx="5404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46" name="Google Shape;346;p4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7" name="Google Shape;347;p47"/>
          <p:cNvSpPr txBox="1"/>
          <p:nvPr>
            <p:ph idx="1" type="body"/>
          </p:nvPr>
        </p:nvSpPr>
        <p:spPr>
          <a:xfrm>
            <a:off x="619086" y="2102946"/>
            <a:ext cx="50859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48" name="Google Shape;348;p47"/>
          <p:cNvSpPr txBox="1"/>
          <p:nvPr>
            <p:ph idx="2" type="body"/>
          </p:nvPr>
        </p:nvSpPr>
        <p:spPr>
          <a:xfrm>
            <a:off x="6477764" y="2104568"/>
            <a:ext cx="5085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49" name="Google Shape;349;p47"/>
          <p:cNvSpPr txBox="1"/>
          <p:nvPr>
            <p:ph idx="3" type="body"/>
          </p:nvPr>
        </p:nvSpPr>
        <p:spPr>
          <a:xfrm>
            <a:off x="6319542" y="1446766"/>
            <a:ext cx="53982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50" name="Google Shape;350;p47"/>
          <p:cNvSpPr txBox="1"/>
          <p:nvPr>
            <p:ph idx="4" type="body"/>
          </p:nvPr>
        </p:nvSpPr>
        <p:spPr>
          <a:xfrm>
            <a:off x="460863" y="1446766"/>
            <a:ext cx="53982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1">
  <p:cSld name="Four Box_1">
    <p:spTree>
      <p:nvGrpSpPr>
        <p:cNvPr id="351" name="Shape 351"/>
        <p:cNvGrpSpPr/>
        <p:nvPr/>
      </p:nvGrpSpPr>
      <p:grpSpPr>
        <a:xfrm>
          <a:off x="0" y="0"/>
          <a:ext cx="0" cy="0"/>
          <a:chOff x="0" y="0"/>
          <a:chExt cx="0" cy="0"/>
        </a:xfrm>
      </p:grpSpPr>
      <p:sp>
        <p:nvSpPr>
          <p:cNvPr id="352" name="Google Shape;352;p48"/>
          <p:cNvSpPr/>
          <p:nvPr/>
        </p:nvSpPr>
        <p:spPr>
          <a:xfrm>
            <a:off x="460863" y="1944353"/>
            <a:ext cx="24471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53" name="Google Shape;353;p48"/>
          <p:cNvSpPr/>
          <p:nvPr/>
        </p:nvSpPr>
        <p:spPr>
          <a:xfrm>
            <a:off x="3397613" y="1944353"/>
            <a:ext cx="24471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54" name="Google Shape;354;p4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5" name="Google Shape;355;p48"/>
          <p:cNvSpPr txBox="1"/>
          <p:nvPr>
            <p:ph idx="1" type="body"/>
          </p:nvPr>
        </p:nvSpPr>
        <p:spPr>
          <a:xfrm>
            <a:off x="619086" y="2102946"/>
            <a:ext cx="21279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dk1"/>
              </a:buClr>
              <a:buSzPts val="1300"/>
              <a:buChar char="▪"/>
              <a:defRPr sz="19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6" name="Google Shape;356;p48"/>
          <p:cNvSpPr txBox="1"/>
          <p:nvPr>
            <p:ph idx="2" type="body"/>
          </p:nvPr>
        </p:nvSpPr>
        <p:spPr>
          <a:xfrm>
            <a:off x="3557826"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57" name="Google Shape;357;p48"/>
          <p:cNvSpPr txBox="1"/>
          <p:nvPr>
            <p:ph idx="3" type="body"/>
          </p:nvPr>
        </p:nvSpPr>
        <p:spPr>
          <a:xfrm>
            <a:off x="339960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58" name="Google Shape;358;p48"/>
          <p:cNvSpPr txBox="1"/>
          <p:nvPr>
            <p:ph idx="4" type="body"/>
          </p:nvPr>
        </p:nvSpPr>
        <p:spPr>
          <a:xfrm>
            <a:off x="460864"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59" name="Google Shape;359;p48"/>
          <p:cNvSpPr/>
          <p:nvPr/>
        </p:nvSpPr>
        <p:spPr>
          <a:xfrm>
            <a:off x="6334363" y="1944353"/>
            <a:ext cx="24471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60" name="Google Shape;360;p48"/>
          <p:cNvSpPr txBox="1"/>
          <p:nvPr>
            <p:ph idx="5" type="body"/>
          </p:nvPr>
        </p:nvSpPr>
        <p:spPr>
          <a:xfrm>
            <a:off x="6496565"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61" name="Google Shape;361;p48"/>
          <p:cNvSpPr txBox="1"/>
          <p:nvPr>
            <p:ph idx="6" type="body"/>
          </p:nvPr>
        </p:nvSpPr>
        <p:spPr>
          <a:xfrm>
            <a:off x="633834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
        <p:nvSpPr>
          <p:cNvPr id="362" name="Google Shape;362;p48"/>
          <p:cNvSpPr/>
          <p:nvPr/>
        </p:nvSpPr>
        <p:spPr>
          <a:xfrm>
            <a:off x="9271114" y="1944353"/>
            <a:ext cx="24471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63" name="Google Shape;363;p48"/>
          <p:cNvSpPr txBox="1"/>
          <p:nvPr>
            <p:ph idx="7" type="body"/>
          </p:nvPr>
        </p:nvSpPr>
        <p:spPr>
          <a:xfrm>
            <a:off x="9435304"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64" name="Google Shape;364;p48"/>
          <p:cNvSpPr txBox="1"/>
          <p:nvPr>
            <p:ph idx="8" type="body"/>
          </p:nvPr>
        </p:nvSpPr>
        <p:spPr>
          <a:xfrm>
            <a:off x="9277083" y="1446766"/>
            <a:ext cx="24441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2400"/>
              <a:buNone/>
              <a:defRPr sz="1900">
                <a:solidFill>
                  <a:schemeClr val="accent5"/>
                </a:solidFill>
              </a:defRPr>
            </a:lvl1pPr>
            <a:lvl2pPr indent="-228600" lvl="1" marL="914400" rtl="0" algn="l">
              <a:lnSpc>
                <a:spcPct val="100000"/>
              </a:lnSpc>
              <a:spcBef>
                <a:spcPts val="0"/>
              </a:spcBef>
              <a:spcAft>
                <a:spcPts val="0"/>
              </a:spcAft>
              <a:buSzPts val="2000"/>
              <a:buNone/>
              <a:defRPr/>
            </a:lvl2pPr>
            <a:lvl3pPr indent="-228600" lvl="2" marL="1371600" rtl="0" algn="l">
              <a:lnSpc>
                <a:spcPct val="100000"/>
              </a:lnSpc>
              <a:spcBef>
                <a:spcPts val="0"/>
              </a:spcBef>
              <a:spcAft>
                <a:spcPts val="0"/>
              </a:spcAft>
              <a:buSzPts val="1600"/>
              <a:buNone/>
              <a:defRPr/>
            </a:lvl3pPr>
            <a:lvl4pPr indent="-228600" lvl="3" marL="1828800" rtl="0" algn="l">
              <a:lnSpc>
                <a:spcPct val="100000"/>
              </a:lnSpc>
              <a:spcBef>
                <a:spcPts val="0"/>
              </a:spcBef>
              <a:spcAft>
                <a:spcPts val="0"/>
              </a:spcAft>
              <a:buSzPts val="1600"/>
              <a:buNone/>
              <a:defRPr/>
            </a:lvl4pPr>
            <a:lvl5pPr indent="-228600" lvl="4" marL="2286000" rtl="0" algn="l">
              <a:lnSpc>
                <a:spcPct val="100000"/>
              </a:lnSpc>
              <a:spcBef>
                <a:spcPts val="0"/>
              </a:spcBef>
              <a:spcAft>
                <a:spcPts val="0"/>
              </a:spcAft>
              <a:buSzPts val="1600"/>
              <a:buNone/>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5" name="Shape 365"/>
        <p:cNvGrpSpPr/>
        <p:nvPr/>
      </p:nvGrpSpPr>
      <p:grpSpPr>
        <a:xfrm>
          <a:off x="0" y="0"/>
          <a:ext cx="0" cy="0"/>
          <a:chOff x="0" y="0"/>
          <a:chExt cx="0" cy="0"/>
        </a:xfrm>
      </p:grpSpPr>
      <p:sp>
        <p:nvSpPr>
          <p:cNvPr id="366" name="Google Shape;366;p49"/>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1">
  <p:cSld name="Two Column Box_1">
    <p:spTree>
      <p:nvGrpSpPr>
        <p:cNvPr id="367" name="Shape 367"/>
        <p:cNvGrpSpPr/>
        <p:nvPr/>
      </p:nvGrpSpPr>
      <p:grpSpPr>
        <a:xfrm>
          <a:off x="0" y="0"/>
          <a:ext cx="0" cy="0"/>
          <a:chOff x="0" y="0"/>
          <a:chExt cx="0" cy="0"/>
        </a:xfrm>
      </p:grpSpPr>
      <p:sp>
        <p:nvSpPr>
          <p:cNvPr id="368" name="Google Shape;368;p50"/>
          <p:cNvSpPr/>
          <p:nvPr/>
        </p:nvSpPr>
        <p:spPr>
          <a:xfrm>
            <a:off x="460863" y="1944353"/>
            <a:ext cx="54042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69" name="Google Shape;369;p50"/>
          <p:cNvSpPr/>
          <p:nvPr/>
        </p:nvSpPr>
        <p:spPr>
          <a:xfrm>
            <a:off x="6313574" y="1944353"/>
            <a:ext cx="54042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70" name="Google Shape;370;p5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71" name="Google Shape;371;p50"/>
          <p:cNvSpPr txBox="1"/>
          <p:nvPr>
            <p:ph idx="1" type="body"/>
          </p:nvPr>
        </p:nvSpPr>
        <p:spPr>
          <a:xfrm>
            <a:off x="618931" y="2102946"/>
            <a:ext cx="50847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304800" lvl="4" marL="2286000" rtl="0" algn="l">
              <a:lnSpc>
                <a:spcPct val="90000"/>
              </a:lnSpc>
              <a:spcBef>
                <a:spcPts val="500"/>
              </a:spcBef>
              <a:spcAft>
                <a:spcPts val="0"/>
              </a:spcAft>
              <a:buClr>
                <a:schemeClr val="lt1"/>
              </a:buClr>
              <a:buSzPts val="1200"/>
              <a:buChar char="•"/>
              <a:defRPr sz="1200">
                <a:solidFill>
                  <a:schemeClr val="lt1"/>
                </a:solidFill>
              </a:defRPr>
            </a:lvl5pPr>
            <a:lvl6pPr indent="-304800" lvl="5" marL="2743200" rtl="0" algn="l">
              <a:lnSpc>
                <a:spcPct val="90000"/>
              </a:lnSpc>
              <a:spcBef>
                <a:spcPts val="500"/>
              </a:spcBef>
              <a:spcAft>
                <a:spcPts val="0"/>
              </a:spcAft>
              <a:buClr>
                <a:schemeClr val="lt1"/>
              </a:buClr>
              <a:buSzPts val="1200"/>
              <a:buChar char="•"/>
              <a:defRPr sz="1200">
                <a:solidFill>
                  <a:schemeClr val="lt1"/>
                </a:solidFill>
              </a:defRPr>
            </a:lvl6pPr>
            <a:lvl7pPr indent="-304800" lvl="6" marL="3200400" rtl="0" algn="l">
              <a:lnSpc>
                <a:spcPct val="90000"/>
              </a:lnSpc>
              <a:spcBef>
                <a:spcPts val="500"/>
              </a:spcBef>
              <a:spcAft>
                <a:spcPts val="0"/>
              </a:spcAft>
              <a:buClr>
                <a:schemeClr val="lt1"/>
              </a:buClr>
              <a:buSzPts val="1200"/>
              <a:buChar char="•"/>
              <a:defRPr sz="1200">
                <a:solidFill>
                  <a:schemeClr val="lt1"/>
                </a:solidFill>
              </a:defRPr>
            </a:lvl7pPr>
            <a:lvl8pPr indent="-304800" lvl="7" marL="3657600" rtl="0" algn="l">
              <a:lnSpc>
                <a:spcPct val="90000"/>
              </a:lnSpc>
              <a:spcBef>
                <a:spcPts val="500"/>
              </a:spcBef>
              <a:spcAft>
                <a:spcPts val="0"/>
              </a:spcAft>
              <a:buClr>
                <a:schemeClr val="lt1"/>
              </a:buClr>
              <a:buSzPts val="1200"/>
              <a:buChar char="•"/>
              <a:defRPr sz="1200">
                <a:solidFill>
                  <a:schemeClr val="lt1"/>
                </a:solidFill>
              </a:defRPr>
            </a:lvl8pPr>
            <a:lvl9pPr indent="-304800" lvl="8" marL="4114800" rtl="0" algn="l">
              <a:lnSpc>
                <a:spcPct val="90000"/>
              </a:lnSpc>
              <a:spcBef>
                <a:spcPts val="500"/>
              </a:spcBef>
              <a:spcAft>
                <a:spcPts val="0"/>
              </a:spcAft>
              <a:buClr>
                <a:schemeClr val="lt1"/>
              </a:buClr>
              <a:buSzPts val="1200"/>
              <a:buChar char="•"/>
              <a:defRPr sz="1200">
                <a:solidFill>
                  <a:schemeClr val="lt1"/>
                </a:solidFill>
              </a:defRPr>
            </a:lvl9pPr>
          </a:lstStyle>
          <a:p/>
        </p:txBody>
      </p:sp>
      <p:sp>
        <p:nvSpPr>
          <p:cNvPr id="372" name="Google Shape;372;p50"/>
          <p:cNvSpPr txBox="1"/>
          <p:nvPr>
            <p:ph idx="2" type="body"/>
          </p:nvPr>
        </p:nvSpPr>
        <p:spPr>
          <a:xfrm>
            <a:off x="6476144" y="2104568"/>
            <a:ext cx="5084700" cy="31185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304800" lvl="4" marL="2286000" rtl="0" algn="l">
              <a:lnSpc>
                <a:spcPct val="90000"/>
              </a:lnSpc>
              <a:spcBef>
                <a:spcPts val="500"/>
              </a:spcBef>
              <a:spcAft>
                <a:spcPts val="0"/>
              </a:spcAft>
              <a:buClr>
                <a:schemeClr val="lt1"/>
              </a:buClr>
              <a:buSzPts val="1200"/>
              <a:buChar char="•"/>
              <a:defRPr sz="1200">
                <a:solidFill>
                  <a:schemeClr val="lt1"/>
                </a:solidFill>
              </a:defRPr>
            </a:lvl5pPr>
            <a:lvl6pPr indent="-304800" lvl="5" marL="2743200" rtl="0" algn="l">
              <a:lnSpc>
                <a:spcPct val="90000"/>
              </a:lnSpc>
              <a:spcBef>
                <a:spcPts val="500"/>
              </a:spcBef>
              <a:spcAft>
                <a:spcPts val="0"/>
              </a:spcAft>
              <a:buClr>
                <a:schemeClr val="lt1"/>
              </a:buClr>
              <a:buSzPts val="1200"/>
              <a:buChar char="•"/>
              <a:defRPr sz="1200">
                <a:solidFill>
                  <a:schemeClr val="lt1"/>
                </a:solidFill>
              </a:defRPr>
            </a:lvl6pPr>
            <a:lvl7pPr indent="-304800" lvl="6" marL="3200400" rtl="0" algn="l">
              <a:lnSpc>
                <a:spcPct val="90000"/>
              </a:lnSpc>
              <a:spcBef>
                <a:spcPts val="500"/>
              </a:spcBef>
              <a:spcAft>
                <a:spcPts val="0"/>
              </a:spcAft>
              <a:buClr>
                <a:schemeClr val="lt1"/>
              </a:buClr>
              <a:buSzPts val="1200"/>
              <a:buChar char="•"/>
              <a:defRPr sz="1200">
                <a:solidFill>
                  <a:schemeClr val="lt1"/>
                </a:solidFill>
              </a:defRPr>
            </a:lvl7pPr>
            <a:lvl8pPr indent="-304800" lvl="7" marL="3657600" rtl="0" algn="l">
              <a:lnSpc>
                <a:spcPct val="90000"/>
              </a:lnSpc>
              <a:spcBef>
                <a:spcPts val="500"/>
              </a:spcBef>
              <a:spcAft>
                <a:spcPts val="0"/>
              </a:spcAft>
              <a:buClr>
                <a:schemeClr val="lt1"/>
              </a:buClr>
              <a:buSzPts val="1200"/>
              <a:buChar char="•"/>
              <a:defRPr sz="1200">
                <a:solidFill>
                  <a:schemeClr val="lt1"/>
                </a:solidFill>
              </a:defRPr>
            </a:lvl8pPr>
            <a:lvl9pPr indent="-304800" lvl="8" marL="4114800" rtl="0" algn="l">
              <a:lnSpc>
                <a:spcPct val="90000"/>
              </a:lnSpc>
              <a:spcBef>
                <a:spcPts val="500"/>
              </a:spcBef>
              <a:spcAft>
                <a:spcPts val="0"/>
              </a:spcAft>
              <a:buClr>
                <a:schemeClr val="lt1"/>
              </a:buClr>
              <a:buSzPts val="1200"/>
              <a:buChar char="•"/>
              <a:defRPr sz="1200">
                <a:solidFill>
                  <a:schemeClr val="lt1"/>
                </a:solidFill>
              </a:defRPr>
            </a:lvl9pPr>
          </a:lstStyle>
          <a:p/>
        </p:txBody>
      </p:sp>
      <p:sp>
        <p:nvSpPr>
          <p:cNvPr id="373" name="Google Shape;373;p50"/>
          <p:cNvSpPr txBox="1"/>
          <p:nvPr>
            <p:ph idx="3" type="subTitle"/>
          </p:nvPr>
        </p:nvSpPr>
        <p:spPr>
          <a:xfrm>
            <a:off x="460744" y="1270301"/>
            <a:ext cx="54027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374" name="Google Shape;374;p50"/>
          <p:cNvSpPr txBox="1"/>
          <p:nvPr>
            <p:ph idx="4" type="subTitle"/>
          </p:nvPr>
        </p:nvSpPr>
        <p:spPr>
          <a:xfrm>
            <a:off x="6311994" y="1270301"/>
            <a:ext cx="54027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1" name="Shape 41"/>
        <p:cNvGrpSpPr/>
        <p:nvPr/>
      </p:nvGrpSpPr>
      <p:grpSpPr>
        <a:xfrm>
          <a:off x="0" y="0"/>
          <a:ext cx="0" cy="0"/>
          <a:chOff x="0" y="0"/>
          <a:chExt cx="0" cy="0"/>
        </a:xfrm>
      </p:grpSpPr>
      <p:sp>
        <p:nvSpPr>
          <p:cNvPr id="42" name="Google Shape;42;p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 name="Google Shape;43;p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4" name="Google Shape;44;p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 name="Google Shape;45;p6"/>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9">
  <p:cSld name="OBJECT_10">
    <p:spTree>
      <p:nvGrpSpPr>
        <p:cNvPr id="375" name="Shape 375"/>
        <p:cNvGrpSpPr/>
        <p:nvPr/>
      </p:nvGrpSpPr>
      <p:grpSpPr>
        <a:xfrm>
          <a:off x="0" y="0"/>
          <a:ext cx="0" cy="0"/>
          <a:chOff x="0" y="0"/>
          <a:chExt cx="0" cy="0"/>
        </a:xfrm>
      </p:grpSpPr>
      <p:sp>
        <p:nvSpPr>
          <p:cNvPr id="376" name="Google Shape;376;p5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77" name="Google Shape;377;p51"/>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1">
  <p:cSld name="Three Box_1">
    <p:spTree>
      <p:nvGrpSpPr>
        <p:cNvPr id="378" name="Shape 378"/>
        <p:cNvGrpSpPr/>
        <p:nvPr/>
      </p:nvGrpSpPr>
      <p:grpSpPr>
        <a:xfrm>
          <a:off x="0" y="0"/>
          <a:ext cx="0" cy="0"/>
          <a:chOff x="0" y="0"/>
          <a:chExt cx="0" cy="0"/>
        </a:xfrm>
      </p:grpSpPr>
      <p:sp>
        <p:nvSpPr>
          <p:cNvPr id="379" name="Google Shape;379;p52"/>
          <p:cNvSpPr/>
          <p:nvPr/>
        </p:nvSpPr>
        <p:spPr>
          <a:xfrm>
            <a:off x="460864" y="1944353"/>
            <a:ext cx="33876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80" name="Google Shape;380;p52"/>
          <p:cNvSpPr/>
          <p:nvPr/>
        </p:nvSpPr>
        <p:spPr>
          <a:xfrm>
            <a:off x="4414597" y="1944353"/>
            <a:ext cx="33876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81" name="Google Shape;381;p5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82" name="Google Shape;382;p52"/>
          <p:cNvSpPr/>
          <p:nvPr/>
        </p:nvSpPr>
        <p:spPr>
          <a:xfrm>
            <a:off x="8330793" y="1944353"/>
            <a:ext cx="33876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383" name="Google Shape;383;p52"/>
          <p:cNvSpPr txBox="1"/>
          <p:nvPr>
            <p:ph idx="1" type="body"/>
          </p:nvPr>
        </p:nvSpPr>
        <p:spPr>
          <a:xfrm>
            <a:off x="618931" y="2102946"/>
            <a:ext cx="30765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384" name="Google Shape;384;p52"/>
          <p:cNvSpPr txBox="1"/>
          <p:nvPr>
            <p:ph idx="2" type="body"/>
          </p:nvPr>
        </p:nvSpPr>
        <p:spPr>
          <a:xfrm>
            <a:off x="4577640" y="2104568"/>
            <a:ext cx="3076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385" name="Google Shape;385;p52"/>
          <p:cNvSpPr txBox="1"/>
          <p:nvPr>
            <p:ph idx="3" type="body"/>
          </p:nvPr>
        </p:nvSpPr>
        <p:spPr>
          <a:xfrm>
            <a:off x="8492856" y="2104568"/>
            <a:ext cx="30765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386" name="Google Shape;386;p52"/>
          <p:cNvSpPr txBox="1"/>
          <p:nvPr>
            <p:ph idx="4" type="subTitle"/>
          </p:nvPr>
        </p:nvSpPr>
        <p:spPr>
          <a:xfrm>
            <a:off x="460739" y="1270300"/>
            <a:ext cx="33864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
        <p:nvSpPr>
          <p:cNvPr id="387" name="Google Shape;387;p52"/>
          <p:cNvSpPr txBox="1"/>
          <p:nvPr>
            <p:ph idx="5" type="subTitle"/>
          </p:nvPr>
        </p:nvSpPr>
        <p:spPr>
          <a:xfrm>
            <a:off x="4413486" y="1270300"/>
            <a:ext cx="33864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
        <p:nvSpPr>
          <p:cNvPr id="388" name="Google Shape;388;p52"/>
          <p:cNvSpPr txBox="1"/>
          <p:nvPr>
            <p:ph idx="6" type="subTitle"/>
          </p:nvPr>
        </p:nvSpPr>
        <p:spPr>
          <a:xfrm>
            <a:off x="8328726" y="1270300"/>
            <a:ext cx="33864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400">
                <a:solidFill>
                  <a:schemeClr val="accent5"/>
                </a:solidFill>
              </a:defRPr>
            </a:lvl1pPr>
            <a:lvl2pPr lvl="1" rtl="0">
              <a:lnSpc>
                <a:spcPct val="90000"/>
              </a:lnSpc>
              <a:spcBef>
                <a:spcPts val="0"/>
              </a:spcBef>
              <a:spcAft>
                <a:spcPts val="0"/>
              </a:spcAft>
              <a:buNone/>
              <a:defRPr sz="2400">
                <a:solidFill>
                  <a:schemeClr val="accent5"/>
                </a:solidFill>
              </a:defRPr>
            </a:lvl2pPr>
            <a:lvl3pPr lvl="2" rtl="0">
              <a:lnSpc>
                <a:spcPct val="90000"/>
              </a:lnSpc>
              <a:spcBef>
                <a:spcPts val="0"/>
              </a:spcBef>
              <a:spcAft>
                <a:spcPts val="0"/>
              </a:spcAft>
              <a:buNone/>
              <a:defRPr sz="2400">
                <a:solidFill>
                  <a:schemeClr val="accent5"/>
                </a:solidFill>
              </a:defRPr>
            </a:lvl3pPr>
            <a:lvl4pPr lvl="3" rtl="0">
              <a:lnSpc>
                <a:spcPct val="90000"/>
              </a:lnSpc>
              <a:spcBef>
                <a:spcPts val="0"/>
              </a:spcBef>
              <a:spcAft>
                <a:spcPts val="0"/>
              </a:spcAft>
              <a:buNone/>
              <a:defRPr sz="2400">
                <a:solidFill>
                  <a:schemeClr val="accent5"/>
                </a:solidFill>
              </a:defRPr>
            </a:lvl4pPr>
            <a:lvl5pPr lvl="4" rtl="0">
              <a:lnSpc>
                <a:spcPct val="90000"/>
              </a:lnSpc>
              <a:spcBef>
                <a:spcPts val="0"/>
              </a:spcBef>
              <a:spcAft>
                <a:spcPts val="0"/>
              </a:spcAft>
              <a:buNone/>
              <a:defRPr sz="2400">
                <a:solidFill>
                  <a:schemeClr val="accent5"/>
                </a:solidFill>
              </a:defRPr>
            </a:lvl5pPr>
            <a:lvl6pPr lvl="5" rtl="0">
              <a:lnSpc>
                <a:spcPct val="90000"/>
              </a:lnSpc>
              <a:spcBef>
                <a:spcPts val="0"/>
              </a:spcBef>
              <a:spcAft>
                <a:spcPts val="0"/>
              </a:spcAft>
              <a:buNone/>
              <a:defRPr sz="2400">
                <a:solidFill>
                  <a:schemeClr val="accent5"/>
                </a:solidFill>
              </a:defRPr>
            </a:lvl6pPr>
            <a:lvl7pPr lvl="6" rtl="0">
              <a:lnSpc>
                <a:spcPct val="90000"/>
              </a:lnSpc>
              <a:spcBef>
                <a:spcPts val="0"/>
              </a:spcBef>
              <a:spcAft>
                <a:spcPts val="0"/>
              </a:spcAft>
              <a:buNone/>
              <a:defRPr sz="2400">
                <a:solidFill>
                  <a:schemeClr val="accent5"/>
                </a:solidFill>
              </a:defRPr>
            </a:lvl7pPr>
            <a:lvl8pPr lvl="7" rtl="0">
              <a:lnSpc>
                <a:spcPct val="90000"/>
              </a:lnSpc>
              <a:spcBef>
                <a:spcPts val="0"/>
              </a:spcBef>
              <a:spcAft>
                <a:spcPts val="0"/>
              </a:spcAft>
              <a:buNone/>
              <a:defRPr sz="2400">
                <a:solidFill>
                  <a:schemeClr val="accent5"/>
                </a:solidFill>
              </a:defRPr>
            </a:lvl8pPr>
            <a:lvl9pPr lvl="8" rtl="0">
              <a:lnSpc>
                <a:spcPct val="90000"/>
              </a:lnSpc>
              <a:spcBef>
                <a:spcPts val="0"/>
              </a:spcBef>
              <a:spcAft>
                <a:spcPts val="0"/>
              </a:spcAft>
              <a:buNone/>
              <a:defRPr sz="2400">
                <a:solidFill>
                  <a:schemeClr val="accent5"/>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389" name="Shape 389"/>
        <p:cNvGrpSpPr/>
        <p:nvPr/>
      </p:nvGrpSpPr>
      <p:grpSpPr>
        <a:xfrm>
          <a:off x="0" y="0"/>
          <a:ext cx="0" cy="0"/>
          <a:chOff x="0" y="0"/>
          <a:chExt cx="0" cy="0"/>
        </a:xfrm>
      </p:grpSpPr>
      <p:sp>
        <p:nvSpPr>
          <p:cNvPr id="390" name="Google Shape;390;p53"/>
          <p:cNvSpPr txBox="1"/>
          <p:nvPr>
            <p:ph type="title"/>
          </p:nvPr>
        </p:nvSpPr>
        <p:spPr>
          <a:xfrm>
            <a:off x="460864" y="365126"/>
            <a:ext cx="11256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91" name="Shape 391"/>
        <p:cNvGrpSpPr/>
        <p:nvPr/>
      </p:nvGrpSpPr>
      <p:grpSpPr>
        <a:xfrm>
          <a:off x="0" y="0"/>
          <a:ext cx="0" cy="0"/>
          <a:chOff x="0" y="0"/>
          <a:chExt cx="0" cy="0"/>
        </a:xfrm>
      </p:grpSpPr>
      <p:sp>
        <p:nvSpPr>
          <p:cNvPr id="392" name="Google Shape;392;p54"/>
          <p:cNvSpPr txBox="1"/>
          <p:nvPr>
            <p:ph type="title"/>
          </p:nvPr>
        </p:nvSpPr>
        <p:spPr>
          <a:xfrm>
            <a:off x="460864" y="365126"/>
            <a:ext cx="11256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3" name="Google Shape;393;p54"/>
          <p:cNvSpPr txBox="1"/>
          <p:nvPr>
            <p:ph idx="1" type="body"/>
          </p:nvPr>
        </p:nvSpPr>
        <p:spPr>
          <a:xfrm>
            <a:off x="460864" y="2280403"/>
            <a:ext cx="5398500" cy="38967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000"/>
              </a:spcBef>
              <a:spcAft>
                <a:spcPts val="0"/>
              </a:spcAft>
              <a:buClr>
                <a:schemeClr val="accent2"/>
              </a:buClr>
              <a:buSzPts val="1800"/>
              <a:buFont typeface="Noto Sans Symbols"/>
              <a:buChar char="▪"/>
              <a:defRPr sz="2399"/>
            </a:lvl1pPr>
            <a:lvl2pPr indent="-323850" lvl="1" marL="914400" rtl="0" algn="l">
              <a:lnSpc>
                <a:spcPct val="90000"/>
              </a:lnSpc>
              <a:spcBef>
                <a:spcPts val="500"/>
              </a:spcBef>
              <a:spcAft>
                <a:spcPts val="0"/>
              </a:spcAft>
              <a:buSzPts val="1500"/>
              <a:buChar char="▪"/>
              <a:defRPr sz="1999"/>
            </a:lvl2pPr>
            <a:lvl3pPr indent="-314325" lvl="2" marL="1371600" rtl="0" algn="l">
              <a:lnSpc>
                <a:spcPct val="90000"/>
              </a:lnSpc>
              <a:spcBef>
                <a:spcPts val="500"/>
              </a:spcBef>
              <a:spcAft>
                <a:spcPts val="0"/>
              </a:spcAft>
              <a:buSzPts val="1350"/>
              <a:buChar char="▪"/>
              <a:defRPr sz="1799"/>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4" name="Google Shape;394;p54"/>
          <p:cNvSpPr txBox="1"/>
          <p:nvPr>
            <p:ph idx="2" type="body"/>
          </p:nvPr>
        </p:nvSpPr>
        <p:spPr>
          <a:xfrm>
            <a:off x="6319542" y="2282025"/>
            <a:ext cx="5398500" cy="3894900"/>
          </a:xfrm>
          <a:prstGeom prst="rect">
            <a:avLst/>
          </a:prstGeom>
          <a:noFill/>
          <a:ln>
            <a:noFill/>
          </a:ln>
        </p:spPr>
        <p:txBody>
          <a:bodyPr anchorCtr="0" anchor="t" bIns="45700" lIns="0" spcFirstLastPara="1" rIns="0" wrap="square" tIns="45700">
            <a:normAutofit/>
          </a:bodyPr>
          <a:lstStyle>
            <a:lvl1pPr indent="-342900" lvl="0" marL="457200" rtl="0" algn="l">
              <a:lnSpc>
                <a:spcPct val="90000"/>
              </a:lnSpc>
              <a:spcBef>
                <a:spcPts val="1000"/>
              </a:spcBef>
              <a:spcAft>
                <a:spcPts val="0"/>
              </a:spcAft>
              <a:buClr>
                <a:schemeClr val="accent2"/>
              </a:buClr>
              <a:buSzPts val="1800"/>
              <a:buFont typeface="Noto Sans Symbols"/>
              <a:buChar char="▪"/>
              <a:defRPr sz="2399"/>
            </a:lvl1pPr>
            <a:lvl2pPr indent="-323850" lvl="1" marL="914400" rtl="0" algn="l">
              <a:lnSpc>
                <a:spcPct val="90000"/>
              </a:lnSpc>
              <a:spcBef>
                <a:spcPts val="500"/>
              </a:spcBef>
              <a:spcAft>
                <a:spcPts val="0"/>
              </a:spcAft>
              <a:buSzPts val="1500"/>
              <a:buChar char="▪"/>
              <a:defRPr sz="1999"/>
            </a:lvl2pPr>
            <a:lvl3pPr indent="-314325" lvl="2" marL="1371600" rtl="0" algn="l">
              <a:lnSpc>
                <a:spcPct val="90000"/>
              </a:lnSpc>
              <a:spcBef>
                <a:spcPts val="500"/>
              </a:spcBef>
              <a:spcAft>
                <a:spcPts val="0"/>
              </a:spcAft>
              <a:buSzPts val="1350"/>
              <a:buChar char="▪"/>
              <a:defRPr sz="1799"/>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395" name="Google Shape;395;p54"/>
          <p:cNvCxnSpPr/>
          <p:nvPr/>
        </p:nvCxnSpPr>
        <p:spPr>
          <a:xfrm>
            <a:off x="5967285"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396" name="Google Shape;396;p54"/>
          <p:cNvSpPr txBox="1"/>
          <p:nvPr>
            <p:ph idx="3" type="body"/>
          </p:nvPr>
        </p:nvSpPr>
        <p:spPr>
          <a:xfrm>
            <a:off x="6319542" y="1587535"/>
            <a:ext cx="5398500" cy="584700"/>
          </a:xfrm>
          <a:prstGeom prst="rect">
            <a:avLst/>
          </a:prstGeom>
          <a:noFill/>
          <a:ln>
            <a:noFill/>
          </a:ln>
        </p:spPr>
        <p:txBody>
          <a:bodyPr anchorCtr="0" anchor="t" bIns="45700" lIns="0" spcFirstLastPara="1" rIns="0" wrap="square" tIns="45700">
            <a:normAutofit/>
          </a:bodyPr>
          <a:lstStyle>
            <a:lvl1pPr indent="-350520" lvl="0" marL="457200" rtl="0" algn="l">
              <a:lnSpc>
                <a:spcPct val="100000"/>
              </a:lnSpc>
              <a:spcBef>
                <a:spcPts val="0"/>
              </a:spcBef>
              <a:spcAft>
                <a:spcPts val="0"/>
              </a:spcAft>
              <a:buSzPts val="1920"/>
              <a:buChar char="•"/>
              <a:defRPr sz="2399">
                <a:solidFill>
                  <a:schemeClr val="accent3"/>
                </a:solidFill>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397" name="Google Shape;397;p54"/>
          <p:cNvSpPr txBox="1"/>
          <p:nvPr>
            <p:ph idx="4" type="body"/>
          </p:nvPr>
        </p:nvSpPr>
        <p:spPr>
          <a:xfrm>
            <a:off x="460863" y="1587535"/>
            <a:ext cx="5398500" cy="584700"/>
          </a:xfrm>
          <a:prstGeom prst="rect">
            <a:avLst/>
          </a:prstGeom>
          <a:noFill/>
          <a:ln>
            <a:noFill/>
          </a:ln>
        </p:spPr>
        <p:txBody>
          <a:bodyPr anchorCtr="0" anchor="t" bIns="45700" lIns="0" spcFirstLastPara="1" rIns="0" wrap="square" tIns="45700">
            <a:normAutofit/>
          </a:bodyPr>
          <a:lstStyle>
            <a:lvl1pPr indent="-228600" lvl="0" marL="457200" rtl="0" algn="l">
              <a:lnSpc>
                <a:spcPct val="90000"/>
              </a:lnSpc>
              <a:spcBef>
                <a:spcPts val="1000"/>
              </a:spcBef>
              <a:spcAft>
                <a:spcPts val="0"/>
              </a:spcAft>
              <a:buSzPts val="2100"/>
              <a:buNone/>
              <a:defRPr sz="2399">
                <a:solidFill>
                  <a:schemeClr val="accent3"/>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_7">
    <p:spTree>
      <p:nvGrpSpPr>
        <p:cNvPr id="398" name="Shape 398"/>
        <p:cNvGrpSpPr/>
        <p:nvPr/>
      </p:nvGrpSpPr>
      <p:grpSpPr>
        <a:xfrm>
          <a:off x="0" y="0"/>
          <a:ext cx="0" cy="0"/>
          <a:chOff x="0" y="0"/>
          <a:chExt cx="0" cy="0"/>
        </a:xfrm>
      </p:grpSpPr>
      <p:sp>
        <p:nvSpPr>
          <p:cNvPr id="399" name="Google Shape;399;p55"/>
          <p:cNvSpPr txBox="1"/>
          <p:nvPr>
            <p:ph type="title"/>
          </p:nvPr>
        </p:nvSpPr>
        <p:spPr>
          <a:xfrm>
            <a:off x="460864" y="184945"/>
            <a:ext cx="112569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0" name="Google Shape;400;p55"/>
          <p:cNvSpPr txBox="1"/>
          <p:nvPr>
            <p:ph idx="1" type="body"/>
          </p:nvPr>
        </p:nvSpPr>
        <p:spPr>
          <a:xfrm>
            <a:off x="460260" y="1177133"/>
            <a:ext cx="11267700" cy="642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999">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1999">
                <a:solidFill>
                  <a:schemeClr val="dk2"/>
                </a:solidFill>
                <a:latin typeface="Barlow"/>
                <a:ea typeface="Barlow"/>
                <a:cs typeface="Barlow"/>
                <a:sym typeface="Barlow"/>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1" name="Google Shape;401;p55"/>
          <p:cNvSpPr txBox="1"/>
          <p:nvPr>
            <p:ph idx="2" type="body"/>
          </p:nvPr>
        </p:nvSpPr>
        <p:spPr>
          <a:xfrm>
            <a:off x="460260" y="2062065"/>
            <a:ext cx="11257200" cy="38259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6" name="Shape 46"/>
        <p:cNvGrpSpPr/>
        <p:nvPr/>
      </p:nvGrpSpPr>
      <p:grpSpPr>
        <a:xfrm>
          <a:off x="0" y="0"/>
          <a:ext cx="0" cy="0"/>
          <a:chOff x="0" y="0"/>
          <a:chExt cx="0" cy="0"/>
        </a:xfrm>
      </p:grpSpPr>
      <p:sp>
        <p:nvSpPr>
          <p:cNvPr id="47" name="Google Shape;47;p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8" name="Google Shape;48;p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9" name="Google Shape;49;p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 name="Google Shape;50;p7"/>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1" name="Shape 51"/>
        <p:cNvGrpSpPr/>
        <p:nvPr/>
      </p:nvGrpSpPr>
      <p:grpSpPr>
        <a:xfrm>
          <a:off x="0" y="0"/>
          <a:ext cx="0" cy="0"/>
          <a:chOff x="0" y="0"/>
          <a:chExt cx="0" cy="0"/>
        </a:xfrm>
      </p:grpSpPr>
      <p:sp>
        <p:nvSpPr>
          <p:cNvPr id="52" name="Google Shape;52;p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3" name="Google Shape;53;p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4" name="Google Shape;54;p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5" name="Google Shape;55;p8"/>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 name="Google Shape;56;p8"/>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 name="Google Shape;57;p8"/>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8" name="Google Shape;58;p8"/>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9" name="Google Shape;59;p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0" name="Shape 60"/>
        <p:cNvGrpSpPr/>
        <p:nvPr/>
      </p:nvGrpSpPr>
      <p:grpSpPr>
        <a:xfrm>
          <a:off x="0" y="0"/>
          <a:ext cx="0" cy="0"/>
          <a:chOff x="0" y="0"/>
          <a:chExt cx="0" cy="0"/>
        </a:xfrm>
      </p:grpSpPr>
      <p:sp>
        <p:nvSpPr>
          <p:cNvPr id="61" name="Google Shape;61;p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2" name="Google Shape;62;p9"/>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3" name="Google Shape;63;p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4" name="Google Shape;64;p9"/>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5" name="Google Shape;65;p9"/>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6" name="Google Shape;66;p9"/>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67" name="Google Shape;67;p9"/>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8" name="Google Shape;68;p9"/>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69" name="Shape 69"/>
        <p:cNvGrpSpPr/>
        <p:nvPr/>
      </p:nvGrpSpPr>
      <p:grpSpPr>
        <a:xfrm>
          <a:off x="0" y="0"/>
          <a:ext cx="0" cy="0"/>
          <a:chOff x="0" y="0"/>
          <a:chExt cx="0" cy="0"/>
        </a:xfrm>
      </p:grpSpPr>
      <p:sp>
        <p:nvSpPr>
          <p:cNvPr id="70" name="Google Shape;70;p1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1" name="Google Shape;71;p1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2" name="Google Shape;72;p10"/>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3" name="Google Shape;73;p10"/>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4" name="Google Shape;74;p10"/>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5" name="Google Shape;75;p10"/>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 name="Google Shape;76;p10"/>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 name="Google Shape;77;p10"/>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8" name="Google Shape;78;p10"/>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 name="Google Shape;79;p10"/>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0" name="Google Shape;80;p10"/>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2.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 name="Google Shape;7;p1"/>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9" name="Google Shape;9;p1"/>
          <p:cNvPicPr preferRelativeResize="0"/>
          <p:nvPr/>
        </p:nvPicPr>
        <p:blipFill>
          <a:blip r:embed="rId1">
            <a:alphaModFix/>
          </a:blip>
          <a:stretch>
            <a:fillRect/>
          </a:stretch>
        </p:blipFill>
        <p:spPr>
          <a:xfrm>
            <a:off x="10665331" y="6473302"/>
            <a:ext cx="186673" cy="186673"/>
          </a:xfrm>
          <a:prstGeom prst="rect">
            <a:avLst/>
          </a:prstGeom>
          <a:noFill/>
          <a:ln>
            <a:noFill/>
          </a:ln>
        </p:spPr>
      </p:pic>
      <p:sp>
        <p:nvSpPr>
          <p:cNvPr id="10" name="Google Shape;10;p1"/>
          <p:cNvSpPr txBox="1"/>
          <p:nvPr>
            <p:ph idx="12" type="sldNum"/>
          </p:nvPr>
        </p:nvSpPr>
        <p:spPr>
          <a:xfrm>
            <a:off x="11097669" y="6473300"/>
            <a:ext cx="324300" cy="1863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mailto:ankur.khosla@databrick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0.png"/><Relationship Id="rId9"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21.png"/><Relationship Id="rId8" Type="http://schemas.openxmlformats.org/officeDocument/2006/relationships/image" Target="../media/image19.png"/><Relationship Id="rId11" Type="http://schemas.openxmlformats.org/officeDocument/2006/relationships/image" Target="../media/image12.png"/><Relationship Id="rId10" Type="http://schemas.openxmlformats.org/officeDocument/2006/relationships/image" Target="../media/image26.png"/><Relationship Id="rId1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1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 Id="rId11" Type="http://schemas.openxmlformats.org/officeDocument/2006/relationships/image" Target="../media/image33.png"/><Relationship Id="rId10" Type="http://schemas.openxmlformats.org/officeDocument/2006/relationships/image" Target="../media/image27.png"/><Relationship Id="rId13" Type="http://schemas.openxmlformats.org/officeDocument/2006/relationships/image" Target="../media/image34.png"/><Relationship Id="rId12"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 Id="rId11" Type="http://schemas.openxmlformats.org/officeDocument/2006/relationships/image" Target="../media/image33.png"/><Relationship Id="rId10" Type="http://schemas.openxmlformats.org/officeDocument/2006/relationships/image" Target="../media/image27.png"/><Relationship Id="rId13" Type="http://schemas.openxmlformats.org/officeDocument/2006/relationships/image" Target="../media/image34.png"/><Relationship Id="rId12"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 Id="rId11" Type="http://schemas.openxmlformats.org/officeDocument/2006/relationships/image" Target="../media/image33.png"/><Relationship Id="rId10" Type="http://schemas.openxmlformats.org/officeDocument/2006/relationships/image" Target="../media/image27.png"/><Relationship Id="rId13" Type="http://schemas.openxmlformats.org/officeDocument/2006/relationships/image" Target="../media/image34.png"/><Relationship Id="rId12"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2.png"/><Relationship Id="rId9"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 Id="rId11" Type="http://schemas.openxmlformats.org/officeDocument/2006/relationships/image" Target="../media/image33.png"/><Relationship Id="rId10" Type="http://schemas.openxmlformats.org/officeDocument/2006/relationships/image" Target="../media/image27.png"/><Relationship Id="rId13" Type="http://schemas.openxmlformats.org/officeDocument/2006/relationships/image" Target="../media/image34.png"/><Relationship Id="rId12"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1.png"/><Relationship Id="rId5" Type="http://schemas.openxmlformats.org/officeDocument/2006/relationships/hyperlink" Target="https://databricks.com/solutions/data-pipelines" TargetMode="External"/><Relationship Id="rId6" Type="http://schemas.openxmlformats.org/officeDocument/2006/relationships/hyperlink" Target="https://databricks.com/blog/2018/07/19/simplify-streaming-stock-data-analysis-using-databricks-delta.html" TargetMode="External"/><Relationship Id="rId7" Type="http://schemas.openxmlformats.org/officeDocument/2006/relationships/hyperlink" Target="https://databricks.com/product/sql-analytics" TargetMode="External"/><Relationship Id="rId8" Type="http://schemas.openxmlformats.org/officeDocument/2006/relationships/hyperlink" Target="https://databricks.com/product/enterprise-security" TargetMode="External"/><Relationship Id="rId11" Type="http://schemas.openxmlformats.org/officeDocument/2006/relationships/image" Target="../media/image53.png"/><Relationship Id="rId10"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115.png"/><Relationship Id="rId4" Type="http://schemas.openxmlformats.org/officeDocument/2006/relationships/image" Target="../media/image113.png"/><Relationship Id="rId5"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27.png"/><Relationship Id="rId9" Type="http://schemas.openxmlformats.org/officeDocument/2006/relationships/image" Target="../media/image20.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14.png"/><Relationship Id="rId11" Type="http://schemas.openxmlformats.org/officeDocument/2006/relationships/image" Target="../media/image61.png"/><Relationship Id="rId10" Type="http://schemas.openxmlformats.org/officeDocument/2006/relationships/image" Target="../media/image81.png"/><Relationship Id="rId13" Type="http://schemas.openxmlformats.org/officeDocument/2006/relationships/image" Target="../media/image64.png"/><Relationship Id="rId12" Type="http://schemas.openxmlformats.org/officeDocument/2006/relationships/image" Target="../media/image63.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0.xml"/><Relationship Id="rId3" Type="http://schemas.openxmlformats.org/officeDocument/2006/relationships/hyperlink" Target="https://docs.microsoft.com/en-us/azure/databricks/delta/optimizations/file-mgm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1.xml"/><Relationship Id="rId3" Type="http://schemas.openxmlformats.org/officeDocument/2006/relationships/hyperlink" Target="https://docs.microsoft.com/en-gb/azure/databricks/delta/optimizations/auto-optimize#enable-auto-optimize" TargetMode="External"/><Relationship Id="rId4" Type="http://schemas.openxmlformats.org/officeDocument/2006/relationships/hyperlink" Target="https://docs.microsoft.com/en-gb/azure/databricks/delta/optimizations/auto-optimize#enable-auto-optimize" TargetMode="External"/><Relationship Id="rId5"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4.xml"/><Relationship Id="rId3" Type="http://schemas.openxmlformats.org/officeDocument/2006/relationships/image" Target="../media/image89.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79.png"/><Relationship Id="rId7" Type="http://schemas.openxmlformats.org/officeDocument/2006/relationships/image" Target="../media/image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 Id="rId3"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 Id="rId3"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1.xml"/><Relationship Id="rId3" Type="http://schemas.openxmlformats.org/officeDocument/2006/relationships/hyperlink" Target="https://api.powerbi.com/v1.0/myorg/groups/%7BgroupId%7D/datasets/%7BdatasetId%7D/refreshes?$top=%7B$top"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2.xml"/><Relationship Id="rId3" Type="http://schemas.openxmlformats.org/officeDocument/2006/relationships/image" Target="../media/image107.png"/><Relationship Id="rId4" Type="http://schemas.openxmlformats.org/officeDocument/2006/relationships/image" Target="../media/image104.png"/><Relationship Id="rId5" Type="http://schemas.openxmlformats.org/officeDocument/2006/relationships/image" Target="../media/image10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3.xml"/><Relationship Id="rId3" Type="http://schemas.openxmlformats.org/officeDocument/2006/relationships/image" Target="../media/image107.png"/><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4.xml"/><Relationship Id="rId3"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5.xml"/><Relationship Id="rId3"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7.xml"/><Relationship Id="rId3" Type="http://schemas.openxmlformats.org/officeDocument/2006/relationships/hyperlink" Target="https://docs.microsoft.com/en-us/azure/databricks/dev-tools/api/2.0/jobs#--run-now" TargetMode="External"/><Relationship Id="rId4" Type="http://schemas.openxmlformats.org/officeDocument/2006/relationships/hyperlink" Target="https://docs.microsoft.com/en-us/azure/data-factory/control-flow-web-activity" TargetMode="External"/><Relationship Id="rId5" Type="http://schemas.openxmlformats.org/officeDocument/2006/relationships/hyperlink" Target="https://docs.microsoft.com/en-us/azure/databricks/dev-tools/api/2.0/jobs#--runs-get" TargetMode="External"/><Relationship Id="rId6" Type="http://schemas.openxmlformats.org/officeDocument/2006/relationships/hyperlink" Target="https://techcommunity.microsoft.com/t5/analytics-on-azure-blog/leverage-azure-databricks-jobs-orchestration-from-azure-data/ba-p/3123862" TargetMode="External"/><Relationship Id="rId7"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8.xml"/><Relationship Id="rId3" Type="http://schemas.openxmlformats.org/officeDocument/2006/relationships/slide" Target="/ppt/slides/slide7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9.xml"/><Relationship Id="rId3"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0.xml"/><Relationship Id="rId3" Type="http://schemas.openxmlformats.org/officeDocument/2006/relationships/image" Target="../media/image10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1.xml"/><Relationship Id="rId3" Type="http://schemas.openxmlformats.org/officeDocument/2006/relationships/image" Target="../media/image9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2.xml"/><Relationship Id="rId3" Type="http://schemas.openxmlformats.org/officeDocument/2006/relationships/image" Target="../media/image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4.xml"/><Relationship Id="rId3"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5.xml"/><Relationship Id="rId3"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8.xml"/><Relationship Id="rId3" Type="http://schemas.openxmlformats.org/officeDocument/2006/relationships/image" Target="../media/image116.png"/><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0.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6.png"/><Relationship Id="rId7" Type="http://schemas.openxmlformats.org/officeDocument/2006/relationships/image" Target="../media/image9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1.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2.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4.xml"/><Relationship Id="rId3" Type="http://schemas.openxmlformats.org/officeDocument/2006/relationships/hyperlink" Target="https://lucid.app/documents/edit/ba16c115-4d3c-4356-ae65-0a332884f470/0?callback=close&amp;name=slides&amp;callback_type=back&amp;v=987&amp;s=765.8187507874015" TargetMode="Externa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6.xml"/><Relationship Id="rId3" Type="http://schemas.openxmlformats.org/officeDocument/2006/relationships/hyperlink" Target="https://docs.databricks.com/spark/latest/structured-streaming/auto-loader.html" TargetMode="Externa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6"/>
          <p:cNvSpPr txBox="1"/>
          <p:nvPr>
            <p:ph type="ctrTitle"/>
          </p:nvPr>
        </p:nvSpPr>
        <p:spPr>
          <a:xfrm>
            <a:off x="761800" y="1186975"/>
            <a:ext cx="77814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latin typeface="Inconsolata Medium"/>
                <a:ea typeface="Inconsolata Medium"/>
                <a:cs typeface="Inconsolata Medium"/>
                <a:sym typeface="Inconsolata Medium"/>
              </a:rPr>
              <a:t>SC cybersecurity </a:t>
            </a:r>
            <a:endParaRPr sz="4000">
              <a:latin typeface="Inconsolata Medium"/>
              <a:ea typeface="Inconsolata Medium"/>
              <a:cs typeface="Inconsolata Medium"/>
              <a:sym typeface="Inconsolata Medium"/>
            </a:endParaRPr>
          </a:p>
          <a:p>
            <a:pPr indent="0" lvl="0" marL="0" rtl="0" algn="l">
              <a:spcBef>
                <a:spcPts val="0"/>
              </a:spcBef>
              <a:spcAft>
                <a:spcPts val="0"/>
              </a:spcAft>
              <a:buNone/>
            </a:pPr>
            <a:r>
              <a:rPr lang="en" sz="4000">
                <a:latin typeface="Inconsolata Medium"/>
                <a:ea typeface="Inconsolata Medium"/>
                <a:cs typeface="Inconsolata Medium"/>
                <a:sym typeface="Inconsolata Medium"/>
              </a:rPr>
              <a:t>Databricks Enablement Workshop</a:t>
            </a:r>
            <a:endParaRPr sz="4400"/>
          </a:p>
        </p:txBody>
      </p:sp>
      <p:sp>
        <p:nvSpPr>
          <p:cNvPr id="407" name="Google Shape;407;p5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t>Ankur Khosla, </a:t>
            </a:r>
            <a:r>
              <a:rPr lang="en" u="sng">
                <a:solidFill>
                  <a:schemeClr val="hlink"/>
                </a:solidFill>
                <a:hlinkClick r:id="rId3"/>
              </a:rPr>
              <a:t>ankur.khosla@databricks.com</a:t>
            </a:r>
            <a:endParaRPr b="1"/>
          </a:p>
          <a:p>
            <a:pPr indent="0" lvl="0" marL="0" rtl="0" algn="l">
              <a:spcBef>
                <a:spcPts val="1100"/>
              </a:spcBef>
              <a:spcAft>
                <a:spcPts val="0"/>
              </a:spcAft>
              <a:buNone/>
            </a:pPr>
            <a:r>
              <a:rPr b="1" lang="en"/>
              <a:t>Resident</a:t>
            </a:r>
            <a:r>
              <a:rPr b="1" lang="en"/>
              <a:t> SA, ASEAN</a:t>
            </a:r>
            <a:endParaRPr b="1"/>
          </a:p>
        </p:txBody>
      </p:sp>
      <p:sp>
        <p:nvSpPr>
          <p:cNvPr id="408" name="Google Shape;408;p56"/>
          <p:cNvSpPr txBox="1"/>
          <p:nvPr>
            <p:ph idx="1" type="subTitle"/>
          </p:nvPr>
        </p:nvSpPr>
        <p:spPr>
          <a:xfrm>
            <a:off x="761800" y="3835400"/>
            <a:ext cx="61701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400"/>
              <a:t>Day 2 (Workshop 3)</a:t>
            </a:r>
            <a:endParaRPr sz="2400"/>
          </a:p>
        </p:txBody>
      </p:sp>
      <p:sp>
        <p:nvSpPr>
          <p:cNvPr id="409" name="Google Shape;409;p56"/>
          <p:cNvSpPr txBox="1"/>
          <p:nvPr/>
        </p:nvSpPr>
        <p:spPr>
          <a:xfrm>
            <a:off x="11427150" y="6390900"/>
            <a:ext cx="593100" cy="307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sz="900">
                <a:solidFill>
                  <a:srgbClr val="618794"/>
                </a:solidFill>
                <a:latin typeface="DM Sans"/>
                <a:ea typeface="DM Sans"/>
                <a:cs typeface="DM Sans"/>
                <a:sym typeface="DM Sans"/>
              </a:rPr>
              <a:t>‹#›</a:t>
            </a:fld>
            <a:endParaRPr sz="900">
              <a:solidFill>
                <a:srgbClr val="618794"/>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nvSpPr>
        <p:spPr>
          <a:xfrm>
            <a:off x="467028" y="457447"/>
            <a:ext cx="10512900" cy="731100"/>
          </a:xfrm>
          <a:prstGeom prst="rect">
            <a:avLst/>
          </a:prstGeom>
          <a:noFill/>
          <a:ln>
            <a:noFill/>
          </a:ln>
        </p:spPr>
        <p:txBody>
          <a:bodyPr anchorCtr="0" anchor="b" bIns="45675" lIns="0" spcFirstLastPara="1" rIns="0" wrap="square" tIns="45675">
            <a:noAutofit/>
          </a:bodyPr>
          <a:lstStyle/>
          <a:p>
            <a:pPr indent="0" lvl="0" marL="0" marR="0" rtl="0" algn="l">
              <a:lnSpc>
                <a:spcPct val="90000"/>
              </a:lnSpc>
              <a:spcBef>
                <a:spcPts val="0"/>
              </a:spcBef>
              <a:spcAft>
                <a:spcPts val="0"/>
              </a:spcAft>
              <a:buClr>
                <a:srgbClr val="000000"/>
              </a:buClr>
              <a:buSzPts val="3999"/>
              <a:buFont typeface="Arial"/>
              <a:buNone/>
            </a:pPr>
            <a:r>
              <a:rPr b="0" i="0" lang="en" sz="3999" u="none" cap="none" strike="noStrike">
                <a:solidFill>
                  <a:schemeClr val="lt1"/>
                </a:solidFill>
                <a:latin typeface="Barlow"/>
                <a:ea typeface="Barlow"/>
                <a:cs typeface="Barlow"/>
                <a:sym typeface="Barlow"/>
              </a:rPr>
              <a:t>But the reality is not so simple </a:t>
            </a:r>
            <a:endParaRPr b="0" i="0" sz="3999" u="none" cap="none" strike="noStrike">
              <a:solidFill>
                <a:schemeClr val="lt1"/>
              </a:solidFill>
              <a:latin typeface="Barlow"/>
              <a:ea typeface="Barlow"/>
              <a:cs typeface="Barlow"/>
              <a:sym typeface="Barlow"/>
            </a:endParaRPr>
          </a:p>
        </p:txBody>
      </p:sp>
      <p:sp>
        <p:nvSpPr>
          <p:cNvPr id="475" name="Google Shape;475;p65"/>
          <p:cNvSpPr txBox="1"/>
          <p:nvPr/>
        </p:nvSpPr>
        <p:spPr>
          <a:xfrm>
            <a:off x="391334" y="1153161"/>
            <a:ext cx="10512900" cy="4194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2399"/>
              <a:buFont typeface="Arial"/>
              <a:buNone/>
            </a:pPr>
            <a:r>
              <a:rPr b="0" i="0" lang="en" sz="2399" u="none" cap="none" strike="noStrike">
                <a:solidFill>
                  <a:schemeClr val="lt1"/>
                </a:solidFill>
                <a:latin typeface="Barlow"/>
                <a:ea typeface="Barlow"/>
                <a:cs typeface="Barlow"/>
                <a:sym typeface="Barlow"/>
              </a:rPr>
              <a:t>Maintaining data quality and reliability at scale is often </a:t>
            </a:r>
            <a:r>
              <a:rPr b="0" i="0" lang="en" sz="2399" u="none" cap="none" strike="noStrike">
                <a:solidFill>
                  <a:schemeClr val="dk2"/>
                </a:solidFill>
                <a:latin typeface="Barlow"/>
                <a:ea typeface="Barlow"/>
                <a:cs typeface="Barlow"/>
                <a:sym typeface="Barlow"/>
              </a:rPr>
              <a:t>complex and brittle </a:t>
            </a:r>
            <a:endParaRPr b="0" i="0" sz="1400" u="none" cap="none" strike="noStrike">
              <a:solidFill>
                <a:schemeClr val="dk2"/>
              </a:solidFill>
              <a:latin typeface="Arial"/>
              <a:ea typeface="Arial"/>
              <a:cs typeface="Arial"/>
              <a:sym typeface="Arial"/>
            </a:endParaRPr>
          </a:p>
        </p:txBody>
      </p:sp>
      <p:pic>
        <p:nvPicPr>
          <p:cNvPr id="476" name="Google Shape;476;p65"/>
          <p:cNvPicPr preferRelativeResize="0"/>
          <p:nvPr/>
        </p:nvPicPr>
        <p:blipFill rotWithShape="1">
          <a:blip r:embed="rId3">
            <a:alphaModFix/>
          </a:blip>
          <a:srcRect b="0" l="0" r="0" t="0"/>
          <a:stretch/>
        </p:blipFill>
        <p:spPr>
          <a:xfrm>
            <a:off x="3101645" y="2289883"/>
            <a:ext cx="516478" cy="632235"/>
          </a:xfrm>
          <a:prstGeom prst="rect">
            <a:avLst/>
          </a:prstGeom>
          <a:noFill/>
          <a:ln>
            <a:noFill/>
          </a:ln>
          <a:effectLst>
            <a:outerShdw blurRad="57150" rotWithShape="0" algn="bl" dir="5400000" dist="19050">
              <a:srgbClr val="000000">
                <a:alpha val="46670"/>
              </a:srgbClr>
            </a:outerShdw>
          </a:effectLst>
        </p:spPr>
      </p:pic>
      <p:pic>
        <p:nvPicPr>
          <p:cNvPr id="477" name="Google Shape;477;p65"/>
          <p:cNvPicPr preferRelativeResize="0"/>
          <p:nvPr/>
        </p:nvPicPr>
        <p:blipFill rotWithShape="1">
          <a:blip r:embed="rId4">
            <a:alphaModFix/>
          </a:blip>
          <a:srcRect b="0" l="0" r="0" t="0"/>
          <a:stretch/>
        </p:blipFill>
        <p:spPr>
          <a:xfrm>
            <a:off x="9114783" y="2446814"/>
            <a:ext cx="516490" cy="632255"/>
          </a:xfrm>
          <a:prstGeom prst="rect">
            <a:avLst/>
          </a:prstGeom>
          <a:noFill/>
          <a:ln>
            <a:noFill/>
          </a:ln>
          <a:effectLst>
            <a:outerShdw blurRad="57150" rotWithShape="0" algn="bl" dir="5400000" dist="19050">
              <a:srgbClr val="000000">
                <a:alpha val="46670"/>
              </a:srgbClr>
            </a:outerShdw>
          </a:effectLst>
        </p:spPr>
      </p:pic>
      <p:pic>
        <p:nvPicPr>
          <p:cNvPr id="478" name="Google Shape;478;p65"/>
          <p:cNvPicPr preferRelativeResize="0"/>
          <p:nvPr/>
        </p:nvPicPr>
        <p:blipFill rotWithShape="1">
          <a:blip r:embed="rId5">
            <a:alphaModFix/>
          </a:blip>
          <a:srcRect b="0" l="0" r="0" t="0"/>
          <a:stretch/>
        </p:blipFill>
        <p:spPr>
          <a:xfrm>
            <a:off x="3998960" y="1623549"/>
            <a:ext cx="516490" cy="632244"/>
          </a:xfrm>
          <a:prstGeom prst="rect">
            <a:avLst/>
          </a:prstGeom>
          <a:noFill/>
          <a:ln>
            <a:noFill/>
          </a:ln>
          <a:effectLst>
            <a:outerShdw blurRad="57150" rotWithShape="0" algn="bl" dir="5400000" dist="19050">
              <a:srgbClr val="000000">
                <a:alpha val="46670"/>
              </a:srgbClr>
            </a:outerShdw>
          </a:effectLst>
        </p:spPr>
      </p:pic>
      <p:cxnSp>
        <p:nvCxnSpPr>
          <p:cNvPr id="479" name="Google Shape;479;p65"/>
          <p:cNvCxnSpPr>
            <a:stCxn id="476" idx="3"/>
            <a:endCxn id="478" idx="1"/>
          </p:cNvCxnSpPr>
          <p:nvPr/>
        </p:nvCxnSpPr>
        <p:spPr>
          <a:xfrm flipH="1" rot="10800000">
            <a:off x="3618123" y="1939701"/>
            <a:ext cx="380700" cy="666300"/>
          </a:xfrm>
          <a:prstGeom prst="straightConnector1">
            <a:avLst/>
          </a:prstGeom>
          <a:noFill/>
          <a:ln cap="flat" cmpd="sng" w="28575">
            <a:solidFill>
              <a:schemeClr val="lt1"/>
            </a:solidFill>
            <a:prstDash val="dash"/>
            <a:round/>
            <a:headEnd len="sm" w="sm" type="none"/>
            <a:tailEnd len="med" w="med" type="triangle"/>
          </a:ln>
        </p:spPr>
      </p:cxnSp>
      <p:cxnSp>
        <p:nvCxnSpPr>
          <p:cNvPr id="480" name="Google Shape;480;p65"/>
          <p:cNvCxnSpPr>
            <a:stCxn id="481" idx="3"/>
            <a:endCxn id="477" idx="1"/>
          </p:cNvCxnSpPr>
          <p:nvPr/>
        </p:nvCxnSpPr>
        <p:spPr>
          <a:xfrm>
            <a:off x="6685445" y="2460902"/>
            <a:ext cx="2429400" cy="302100"/>
          </a:xfrm>
          <a:prstGeom prst="straightConnector1">
            <a:avLst/>
          </a:prstGeom>
          <a:noFill/>
          <a:ln cap="flat" cmpd="sng" w="28575">
            <a:solidFill>
              <a:schemeClr val="lt1"/>
            </a:solidFill>
            <a:prstDash val="dash"/>
            <a:round/>
            <a:headEnd len="sm" w="sm" type="none"/>
            <a:tailEnd len="med" w="med" type="triangle"/>
          </a:ln>
        </p:spPr>
      </p:cxnSp>
      <p:sp>
        <p:nvSpPr>
          <p:cNvPr id="482" name="Google Shape;482;p65"/>
          <p:cNvSpPr txBox="1"/>
          <p:nvPr/>
        </p:nvSpPr>
        <p:spPr>
          <a:xfrm>
            <a:off x="595596" y="4380976"/>
            <a:ext cx="1470000" cy="408900"/>
          </a:xfrm>
          <a:prstGeom prst="rect">
            <a:avLst/>
          </a:prstGeom>
          <a:noFill/>
          <a:ln>
            <a:noFill/>
          </a:ln>
        </p:spPr>
        <p:txBody>
          <a:bodyPr anchorCtr="0" anchor="t"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99"/>
              <a:buFont typeface="Arial"/>
              <a:buNone/>
            </a:pPr>
            <a:r>
              <a:rPr b="1" i="0" lang="en" sz="1899" u="none" cap="none" strike="noStrike">
                <a:solidFill>
                  <a:schemeClr val="lt1"/>
                </a:solidFill>
                <a:latin typeface="Barlow"/>
                <a:ea typeface="Barlow"/>
                <a:cs typeface="Barlow"/>
                <a:sym typeface="Barlow"/>
              </a:rPr>
              <a:t>Data Lake</a:t>
            </a:r>
            <a:endParaRPr b="0" i="0" sz="1899" u="none" cap="none" strike="noStrike">
              <a:solidFill>
                <a:srgbClr val="000000"/>
              </a:solidFill>
              <a:latin typeface="Barlow"/>
              <a:ea typeface="Barlow"/>
              <a:cs typeface="Barlow"/>
              <a:sym typeface="Barlow"/>
            </a:endParaRPr>
          </a:p>
        </p:txBody>
      </p:sp>
      <p:pic>
        <p:nvPicPr>
          <p:cNvPr id="483" name="Google Shape;483;p65"/>
          <p:cNvPicPr preferRelativeResize="0"/>
          <p:nvPr/>
        </p:nvPicPr>
        <p:blipFill rotWithShape="1">
          <a:blip r:embed="rId6">
            <a:alphaModFix/>
          </a:blip>
          <a:srcRect b="0" l="0" r="0" t="0"/>
          <a:stretch/>
        </p:blipFill>
        <p:spPr>
          <a:xfrm>
            <a:off x="702528" y="2144473"/>
            <a:ext cx="1104099" cy="580361"/>
          </a:xfrm>
          <a:prstGeom prst="rect">
            <a:avLst/>
          </a:prstGeom>
          <a:noFill/>
          <a:ln>
            <a:noFill/>
          </a:ln>
        </p:spPr>
      </p:pic>
      <p:sp>
        <p:nvSpPr>
          <p:cNvPr id="484" name="Google Shape;484;p65"/>
          <p:cNvSpPr txBox="1"/>
          <p:nvPr/>
        </p:nvSpPr>
        <p:spPr>
          <a:xfrm>
            <a:off x="765517" y="3935385"/>
            <a:ext cx="1096800" cy="490500"/>
          </a:xfrm>
          <a:prstGeom prst="rect">
            <a:avLst/>
          </a:prstGeom>
          <a:noFill/>
          <a:ln>
            <a:noFill/>
          </a:ln>
        </p:spPr>
        <p:txBody>
          <a:bodyPr anchorCtr="0" anchor="t"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A5A5A5"/>
                </a:solidFill>
                <a:latin typeface="Consolas"/>
                <a:ea typeface="Consolas"/>
                <a:cs typeface="Consolas"/>
                <a:sym typeface="Consolas"/>
              </a:rPr>
              <a:t>CSV,</a:t>
            </a:r>
            <a:endParaRPr b="0" i="0" sz="1899"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A5A5A5"/>
                </a:solidFill>
                <a:latin typeface="Consolas"/>
                <a:ea typeface="Consolas"/>
                <a:cs typeface="Consolas"/>
                <a:sym typeface="Consolas"/>
              </a:rPr>
              <a:t>JSON, TXT…</a:t>
            </a:r>
            <a:endParaRPr b="0" i="0" sz="1899" u="none" cap="none" strike="noStrike">
              <a:solidFill>
                <a:srgbClr val="000000"/>
              </a:solidFill>
              <a:latin typeface="Arial"/>
              <a:ea typeface="Arial"/>
              <a:cs typeface="Arial"/>
              <a:sym typeface="Arial"/>
            </a:endParaRPr>
          </a:p>
        </p:txBody>
      </p:sp>
      <p:sp>
        <p:nvSpPr>
          <p:cNvPr id="485" name="Google Shape;485;p65"/>
          <p:cNvSpPr txBox="1"/>
          <p:nvPr/>
        </p:nvSpPr>
        <p:spPr>
          <a:xfrm>
            <a:off x="893409" y="3270536"/>
            <a:ext cx="1062000" cy="408900"/>
          </a:xfrm>
          <a:prstGeom prst="rect">
            <a:avLst/>
          </a:prstGeom>
          <a:noFill/>
          <a:ln>
            <a:noFill/>
          </a:ln>
        </p:spPr>
        <p:txBody>
          <a:bodyPr anchorCtr="0" anchor="t"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99"/>
              <a:buFont typeface="Arial"/>
              <a:buNone/>
            </a:pPr>
            <a:r>
              <a:rPr b="1" i="0" lang="en" sz="1899" u="none" cap="none" strike="noStrike">
                <a:solidFill>
                  <a:schemeClr val="lt1"/>
                </a:solidFill>
                <a:latin typeface="Source Sans Pro"/>
                <a:ea typeface="Source Sans Pro"/>
                <a:cs typeface="Source Sans Pro"/>
                <a:sym typeface="Source Sans Pro"/>
              </a:rPr>
              <a:t>Kinesis</a:t>
            </a:r>
            <a:endParaRPr b="0" i="0" sz="1899" u="none" cap="none" strike="noStrike">
              <a:solidFill>
                <a:srgbClr val="000000"/>
              </a:solidFill>
              <a:latin typeface="Arial"/>
              <a:ea typeface="Arial"/>
              <a:cs typeface="Arial"/>
              <a:sym typeface="Arial"/>
            </a:endParaRPr>
          </a:p>
        </p:txBody>
      </p:sp>
      <p:pic>
        <p:nvPicPr>
          <p:cNvPr id="486" name="Google Shape;486;p65"/>
          <p:cNvPicPr preferRelativeResize="0"/>
          <p:nvPr/>
        </p:nvPicPr>
        <p:blipFill rotWithShape="1">
          <a:blip r:embed="rId7">
            <a:alphaModFix/>
          </a:blip>
          <a:srcRect b="0" l="0" r="0" t="0"/>
          <a:stretch/>
        </p:blipFill>
        <p:spPr>
          <a:xfrm>
            <a:off x="732714" y="3319698"/>
            <a:ext cx="228328" cy="274081"/>
          </a:xfrm>
          <a:prstGeom prst="rect">
            <a:avLst/>
          </a:prstGeom>
          <a:noFill/>
          <a:ln>
            <a:noFill/>
          </a:ln>
        </p:spPr>
      </p:pic>
      <p:pic>
        <p:nvPicPr>
          <p:cNvPr id="487" name="Google Shape;487;p65"/>
          <p:cNvPicPr preferRelativeResize="0"/>
          <p:nvPr/>
        </p:nvPicPr>
        <p:blipFill rotWithShape="1">
          <a:blip r:embed="rId8">
            <a:alphaModFix/>
          </a:blip>
          <a:srcRect b="0" l="0" r="0" t="0"/>
          <a:stretch/>
        </p:blipFill>
        <p:spPr>
          <a:xfrm>
            <a:off x="855588" y="5370217"/>
            <a:ext cx="899314" cy="477760"/>
          </a:xfrm>
          <a:prstGeom prst="rect">
            <a:avLst/>
          </a:prstGeom>
          <a:noFill/>
          <a:ln>
            <a:noFill/>
          </a:ln>
        </p:spPr>
      </p:pic>
      <p:cxnSp>
        <p:nvCxnSpPr>
          <p:cNvPr id="488" name="Google Shape;488;p65"/>
          <p:cNvCxnSpPr/>
          <p:nvPr/>
        </p:nvCxnSpPr>
        <p:spPr>
          <a:xfrm>
            <a:off x="2071756" y="2438658"/>
            <a:ext cx="609900" cy="0"/>
          </a:xfrm>
          <a:prstGeom prst="straightConnector1">
            <a:avLst/>
          </a:prstGeom>
          <a:noFill/>
          <a:ln cap="flat" cmpd="sng" w="25400">
            <a:solidFill>
              <a:schemeClr val="lt2"/>
            </a:solidFill>
            <a:prstDash val="solid"/>
            <a:round/>
            <a:headEnd len="sm" w="sm" type="none"/>
            <a:tailEnd len="med" w="med" type="stealth"/>
          </a:ln>
          <a:effectLst>
            <a:outerShdw blurRad="40000" rotWithShape="0" dir="5400000" dist="20000">
              <a:srgbClr val="000000">
                <a:alpha val="34510"/>
              </a:srgbClr>
            </a:outerShdw>
          </a:effectLst>
        </p:spPr>
      </p:cxnSp>
      <p:pic>
        <p:nvPicPr>
          <p:cNvPr id="489" name="Google Shape;489;p65"/>
          <p:cNvPicPr preferRelativeResize="0"/>
          <p:nvPr/>
        </p:nvPicPr>
        <p:blipFill rotWithShape="1">
          <a:blip r:embed="rId9">
            <a:alphaModFix/>
          </a:blip>
          <a:srcRect b="0" l="0" r="77720" t="0"/>
          <a:stretch/>
        </p:blipFill>
        <p:spPr>
          <a:xfrm>
            <a:off x="11097026" y="222160"/>
            <a:ext cx="852637" cy="791044"/>
          </a:xfrm>
          <a:prstGeom prst="rect">
            <a:avLst/>
          </a:prstGeom>
          <a:noFill/>
          <a:ln>
            <a:noFill/>
          </a:ln>
        </p:spPr>
      </p:pic>
      <p:sp>
        <p:nvSpPr>
          <p:cNvPr id="490" name="Google Shape;490;p65"/>
          <p:cNvSpPr/>
          <p:nvPr/>
        </p:nvSpPr>
        <p:spPr>
          <a:xfrm rot="10800000">
            <a:off x="9935293" y="2318479"/>
            <a:ext cx="280800" cy="3397500"/>
          </a:xfrm>
          <a:prstGeom prst="rightBracket">
            <a:avLst>
              <a:gd fmla="val 8333" name="adj"/>
            </a:avLst>
          </a:prstGeom>
          <a:noFill/>
          <a:ln cap="flat" cmpd="sng" w="25400">
            <a:solidFill>
              <a:schemeClr val="lt2"/>
            </a:solidFill>
            <a:prstDash val="solid"/>
            <a:round/>
            <a:headEnd len="sm" w="sm" type="none"/>
            <a:tailEnd len="sm" w="sm" type="none"/>
          </a:ln>
          <a:effectLst>
            <a:outerShdw blurRad="40000" rotWithShape="0" dir="5400000" dist="20000">
              <a:srgbClr val="000000">
                <a:alpha val="34510"/>
              </a:srgbClr>
            </a:outerShdw>
          </a:effectLst>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dk1"/>
              </a:solidFill>
              <a:latin typeface="Calibri"/>
              <a:ea typeface="Calibri"/>
              <a:cs typeface="Calibri"/>
              <a:sym typeface="Calibri"/>
            </a:endParaRPr>
          </a:p>
        </p:txBody>
      </p:sp>
      <p:pic>
        <p:nvPicPr>
          <p:cNvPr id="491" name="Google Shape;491;p65"/>
          <p:cNvPicPr preferRelativeResize="0"/>
          <p:nvPr/>
        </p:nvPicPr>
        <p:blipFill rotWithShape="1">
          <a:blip r:embed="rId10">
            <a:alphaModFix/>
          </a:blip>
          <a:srcRect b="0" l="0" r="0" t="0"/>
          <a:stretch/>
        </p:blipFill>
        <p:spPr>
          <a:xfrm flipH="1">
            <a:off x="9968012" y="3365588"/>
            <a:ext cx="632260" cy="632238"/>
          </a:xfrm>
          <a:prstGeom prst="rect">
            <a:avLst/>
          </a:prstGeom>
          <a:noFill/>
          <a:ln>
            <a:noFill/>
          </a:ln>
        </p:spPr>
      </p:pic>
      <p:sp>
        <p:nvSpPr>
          <p:cNvPr id="492" name="Google Shape;492;p65"/>
          <p:cNvSpPr txBox="1"/>
          <p:nvPr/>
        </p:nvSpPr>
        <p:spPr>
          <a:xfrm>
            <a:off x="9917817" y="3907051"/>
            <a:ext cx="1376400" cy="418500"/>
          </a:xfrm>
          <a:prstGeom prst="rect">
            <a:avLst/>
          </a:prstGeom>
          <a:noFill/>
          <a:ln>
            <a:noFill/>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a:ea typeface="Barlow"/>
                <a:cs typeface="Barlow"/>
                <a:sym typeface="Barlow"/>
              </a:rPr>
              <a:t>BI &amp; Reporting</a:t>
            </a:r>
            <a:endParaRPr b="1" i="0" sz="1500" u="none" cap="none" strike="noStrike">
              <a:solidFill>
                <a:srgbClr val="000000"/>
              </a:solidFill>
              <a:latin typeface="Barlow"/>
              <a:ea typeface="Barlow"/>
              <a:cs typeface="Barlow"/>
              <a:sym typeface="Barlow"/>
            </a:endParaRPr>
          </a:p>
        </p:txBody>
      </p:sp>
      <p:pic>
        <p:nvPicPr>
          <p:cNvPr id="493" name="Google Shape;493;p65"/>
          <p:cNvPicPr preferRelativeResize="0"/>
          <p:nvPr/>
        </p:nvPicPr>
        <p:blipFill rotWithShape="1">
          <a:blip r:embed="rId11">
            <a:alphaModFix/>
          </a:blip>
          <a:srcRect b="0" l="0" r="0" t="0"/>
          <a:stretch/>
        </p:blipFill>
        <p:spPr>
          <a:xfrm>
            <a:off x="9993997" y="2379270"/>
            <a:ext cx="580330" cy="580350"/>
          </a:xfrm>
          <a:prstGeom prst="rect">
            <a:avLst/>
          </a:prstGeom>
          <a:noFill/>
          <a:ln>
            <a:noFill/>
          </a:ln>
        </p:spPr>
      </p:pic>
      <p:sp>
        <p:nvSpPr>
          <p:cNvPr id="494" name="Google Shape;494;p65"/>
          <p:cNvSpPr txBox="1"/>
          <p:nvPr/>
        </p:nvSpPr>
        <p:spPr>
          <a:xfrm>
            <a:off x="9897496" y="2871645"/>
            <a:ext cx="1586100" cy="720000"/>
          </a:xfrm>
          <a:prstGeom prst="rect">
            <a:avLst/>
          </a:prstGeom>
          <a:noFill/>
          <a:ln>
            <a:noFill/>
          </a:ln>
        </p:spPr>
        <p:txBody>
          <a:bodyPr anchorCtr="0" anchor="t" bIns="60900" lIns="121850" spcFirstLastPara="1" rIns="121850" wrap="square" tIns="60900">
            <a:noAutofit/>
          </a:bodyPr>
          <a:lstStyle/>
          <a:p>
            <a:pPr indent="0" lvl="0" marL="0" marR="0" rtl="0" algn="l">
              <a:lnSpc>
                <a:spcPct val="80000"/>
              </a:lnSpc>
              <a:spcBef>
                <a:spcPts val="0"/>
              </a:spcBef>
              <a:spcAft>
                <a:spcPts val="0"/>
              </a:spcAft>
              <a:buClr>
                <a:srgbClr val="000000"/>
              </a:buClr>
              <a:buSzPts val="1500"/>
              <a:buFont typeface="Arial"/>
              <a:buNone/>
            </a:pPr>
            <a:r>
              <a:rPr b="1" i="0" lang="en" sz="1500" u="none" cap="none" strike="noStrike">
                <a:solidFill>
                  <a:schemeClr val="lt1"/>
                </a:solidFill>
                <a:latin typeface="Barlow"/>
                <a:ea typeface="Barlow"/>
                <a:cs typeface="Barlow"/>
                <a:sym typeface="Barlow"/>
              </a:rPr>
              <a:t>Streaming</a:t>
            </a:r>
            <a:br>
              <a:rPr b="1" i="0" lang="en" sz="1500" u="none" cap="none" strike="noStrike">
                <a:solidFill>
                  <a:schemeClr val="lt1"/>
                </a:solidFill>
                <a:latin typeface="Barlow"/>
                <a:ea typeface="Barlow"/>
                <a:cs typeface="Barlow"/>
                <a:sym typeface="Barlow"/>
              </a:rPr>
            </a:br>
            <a:r>
              <a:rPr b="1" i="0" lang="en" sz="1500" u="none" cap="none" strike="noStrike">
                <a:solidFill>
                  <a:schemeClr val="lt1"/>
                </a:solidFill>
                <a:latin typeface="Barlow"/>
                <a:ea typeface="Barlow"/>
                <a:cs typeface="Barlow"/>
                <a:sym typeface="Barlow"/>
              </a:rPr>
              <a:t>Analytics</a:t>
            </a:r>
            <a:endParaRPr b="1" i="0" sz="1500" u="none" cap="none" strike="noStrike">
              <a:solidFill>
                <a:srgbClr val="000000"/>
              </a:solidFill>
              <a:latin typeface="Barlow"/>
              <a:ea typeface="Barlow"/>
              <a:cs typeface="Barlow"/>
              <a:sym typeface="Barlow"/>
            </a:endParaRPr>
          </a:p>
        </p:txBody>
      </p:sp>
      <p:pic>
        <p:nvPicPr>
          <p:cNvPr id="495" name="Google Shape;495;p65"/>
          <p:cNvPicPr preferRelativeResize="0"/>
          <p:nvPr/>
        </p:nvPicPr>
        <p:blipFill rotWithShape="1">
          <a:blip r:embed="rId12">
            <a:alphaModFix/>
          </a:blip>
          <a:srcRect b="0" l="0" r="0" t="0"/>
          <a:stretch/>
        </p:blipFill>
        <p:spPr>
          <a:xfrm>
            <a:off x="10019942" y="4545150"/>
            <a:ext cx="580322" cy="580310"/>
          </a:xfrm>
          <a:prstGeom prst="rect">
            <a:avLst/>
          </a:prstGeom>
          <a:noFill/>
          <a:ln>
            <a:noFill/>
          </a:ln>
        </p:spPr>
      </p:pic>
      <p:sp>
        <p:nvSpPr>
          <p:cNvPr id="496" name="Google Shape;496;p65"/>
          <p:cNvSpPr txBox="1"/>
          <p:nvPr/>
        </p:nvSpPr>
        <p:spPr>
          <a:xfrm>
            <a:off x="9916043" y="5052753"/>
            <a:ext cx="1376400" cy="418500"/>
          </a:xfrm>
          <a:prstGeom prst="rect">
            <a:avLst/>
          </a:prstGeom>
          <a:noFill/>
          <a:ln>
            <a:noFill/>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a:ea typeface="Barlow"/>
                <a:cs typeface="Barlow"/>
                <a:sym typeface="Barlow"/>
              </a:rPr>
              <a:t>Data Science &amp; ML</a:t>
            </a:r>
            <a:endParaRPr b="1" i="0" sz="1500" u="none" cap="none" strike="noStrike">
              <a:solidFill>
                <a:srgbClr val="000000"/>
              </a:solidFill>
              <a:latin typeface="Barlow"/>
              <a:ea typeface="Barlow"/>
              <a:cs typeface="Barlow"/>
              <a:sym typeface="Barlow"/>
            </a:endParaRPr>
          </a:p>
        </p:txBody>
      </p:sp>
      <p:pic>
        <p:nvPicPr>
          <p:cNvPr id="497" name="Google Shape;497;p65"/>
          <p:cNvPicPr preferRelativeResize="0"/>
          <p:nvPr/>
        </p:nvPicPr>
        <p:blipFill rotWithShape="1">
          <a:blip r:embed="rId3">
            <a:alphaModFix/>
          </a:blip>
          <a:srcRect b="0" l="0" r="0" t="0"/>
          <a:stretch/>
        </p:blipFill>
        <p:spPr>
          <a:xfrm>
            <a:off x="2816385" y="3026403"/>
            <a:ext cx="516478" cy="632235"/>
          </a:xfrm>
          <a:prstGeom prst="rect">
            <a:avLst/>
          </a:prstGeom>
          <a:noFill/>
          <a:ln>
            <a:noFill/>
          </a:ln>
          <a:effectLst>
            <a:outerShdw blurRad="57150" rotWithShape="0" algn="bl" dir="5400000" dist="19050">
              <a:srgbClr val="000000">
                <a:alpha val="46670"/>
              </a:srgbClr>
            </a:outerShdw>
          </a:effectLst>
        </p:spPr>
      </p:pic>
      <p:pic>
        <p:nvPicPr>
          <p:cNvPr id="498" name="Google Shape;498;p65"/>
          <p:cNvPicPr preferRelativeResize="0"/>
          <p:nvPr/>
        </p:nvPicPr>
        <p:blipFill rotWithShape="1">
          <a:blip r:embed="rId3">
            <a:alphaModFix/>
          </a:blip>
          <a:srcRect b="0" l="0" r="0" t="0"/>
          <a:stretch/>
        </p:blipFill>
        <p:spPr>
          <a:xfrm>
            <a:off x="2856675" y="4069002"/>
            <a:ext cx="516478" cy="632235"/>
          </a:xfrm>
          <a:prstGeom prst="rect">
            <a:avLst/>
          </a:prstGeom>
          <a:noFill/>
          <a:ln>
            <a:noFill/>
          </a:ln>
          <a:effectLst>
            <a:outerShdw blurRad="57150" rotWithShape="0" algn="bl" dir="5400000" dist="19050">
              <a:srgbClr val="000000">
                <a:alpha val="46670"/>
              </a:srgbClr>
            </a:outerShdw>
          </a:effectLst>
        </p:spPr>
      </p:pic>
      <p:pic>
        <p:nvPicPr>
          <p:cNvPr id="499" name="Google Shape;499;p65"/>
          <p:cNvPicPr preferRelativeResize="0"/>
          <p:nvPr/>
        </p:nvPicPr>
        <p:blipFill rotWithShape="1">
          <a:blip r:embed="rId3">
            <a:alphaModFix/>
          </a:blip>
          <a:srcRect b="0" l="0" r="0" t="0"/>
          <a:stretch/>
        </p:blipFill>
        <p:spPr>
          <a:xfrm>
            <a:off x="2801085" y="5063584"/>
            <a:ext cx="516478" cy="632235"/>
          </a:xfrm>
          <a:prstGeom prst="rect">
            <a:avLst/>
          </a:prstGeom>
          <a:noFill/>
          <a:ln>
            <a:noFill/>
          </a:ln>
          <a:effectLst>
            <a:outerShdw blurRad="57150" rotWithShape="0" algn="bl" dir="5400000" dist="19050">
              <a:srgbClr val="000000">
                <a:alpha val="46670"/>
              </a:srgbClr>
            </a:outerShdw>
          </a:effectLst>
        </p:spPr>
      </p:pic>
      <p:cxnSp>
        <p:nvCxnSpPr>
          <p:cNvPr id="500" name="Google Shape;500;p65"/>
          <p:cNvCxnSpPr/>
          <p:nvPr/>
        </p:nvCxnSpPr>
        <p:spPr>
          <a:xfrm>
            <a:off x="2061908" y="5683938"/>
            <a:ext cx="609900" cy="0"/>
          </a:xfrm>
          <a:prstGeom prst="straightConnector1">
            <a:avLst/>
          </a:prstGeom>
          <a:noFill/>
          <a:ln cap="flat" cmpd="sng" w="25400">
            <a:solidFill>
              <a:schemeClr val="lt2"/>
            </a:solidFill>
            <a:prstDash val="solid"/>
            <a:round/>
            <a:headEnd len="sm" w="sm" type="none"/>
            <a:tailEnd len="med" w="med" type="stealth"/>
          </a:ln>
          <a:effectLst>
            <a:outerShdw blurRad="40000" rotWithShape="0" dir="5400000" dist="20000">
              <a:srgbClr val="000000">
                <a:alpha val="34510"/>
              </a:srgbClr>
            </a:outerShdw>
          </a:effectLst>
        </p:spPr>
      </p:cxnSp>
      <p:cxnSp>
        <p:nvCxnSpPr>
          <p:cNvPr id="501" name="Google Shape;501;p65"/>
          <p:cNvCxnSpPr/>
          <p:nvPr/>
        </p:nvCxnSpPr>
        <p:spPr>
          <a:xfrm>
            <a:off x="2071756" y="4533787"/>
            <a:ext cx="609900" cy="0"/>
          </a:xfrm>
          <a:prstGeom prst="straightConnector1">
            <a:avLst/>
          </a:prstGeom>
          <a:noFill/>
          <a:ln cap="flat" cmpd="sng" w="25400">
            <a:solidFill>
              <a:schemeClr val="lt2"/>
            </a:solidFill>
            <a:prstDash val="solid"/>
            <a:round/>
            <a:headEnd len="sm" w="sm" type="none"/>
            <a:tailEnd len="med" w="med" type="stealth"/>
          </a:ln>
          <a:effectLst>
            <a:outerShdw blurRad="40000" rotWithShape="0" dir="5400000" dist="20000">
              <a:srgbClr val="000000">
                <a:alpha val="34510"/>
              </a:srgbClr>
            </a:outerShdw>
          </a:effectLst>
        </p:spPr>
      </p:cxnSp>
      <p:cxnSp>
        <p:nvCxnSpPr>
          <p:cNvPr id="502" name="Google Shape;502;p65"/>
          <p:cNvCxnSpPr/>
          <p:nvPr/>
        </p:nvCxnSpPr>
        <p:spPr>
          <a:xfrm>
            <a:off x="2071756" y="3478862"/>
            <a:ext cx="609900" cy="0"/>
          </a:xfrm>
          <a:prstGeom prst="straightConnector1">
            <a:avLst/>
          </a:prstGeom>
          <a:noFill/>
          <a:ln cap="flat" cmpd="sng" w="25400">
            <a:solidFill>
              <a:schemeClr val="lt2"/>
            </a:solidFill>
            <a:prstDash val="solid"/>
            <a:round/>
            <a:headEnd len="sm" w="sm" type="none"/>
            <a:tailEnd len="med" w="med" type="stealth"/>
          </a:ln>
          <a:effectLst>
            <a:outerShdw blurRad="40000" rotWithShape="0" dir="5400000" dist="20000">
              <a:srgbClr val="000000">
                <a:alpha val="34510"/>
              </a:srgbClr>
            </a:outerShdw>
          </a:effectLst>
        </p:spPr>
      </p:cxnSp>
      <p:pic>
        <p:nvPicPr>
          <p:cNvPr id="503" name="Google Shape;503;p65"/>
          <p:cNvPicPr preferRelativeResize="0"/>
          <p:nvPr/>
        </p:nvPicPr>
        <p:blipFill rotWithShape="1">
          <a:blip r:embed="rId5">
            <a:alphaModFix/>
          </a:blip>
          <a:srcRect b="0" l="0" r="0" t="0"/>
          <a:stretch/>
        </p:blipFill>
        <p:spPr>
          <a:xfrm>
            <a:off x="4894288" y="2579188"/>
            <a:ext cx="516490" cy="632244"/>
          </a:xfrm>
          <a:prstGeom prst="rect">
            <a:avLst/>
          </a:prstGeom>
          <a:noFill/>
          <a:ln>
            <a:noFill/>
          </a:ln>
          <a:effectLst>
            <a:outerShdw blurRad="57150" rotWithShape="0" algn="bl" dir="5400000" dist="19050">
              <a:srgbClr val="000000">
                <a:alpha val="46670"/>
              </a:srgbClr>
            </a:outerShdw>
          </a:effectLst>
        </p:spPr>
      </p:pic>
      <p:pic>
        <p:nvPicPr>
          <p:cNvPr id="504" name="Google Shape;504;p65"/>
          <p:cNvPicPr preferRelativeResize="0"/>
          <p:nvPr/>
        </p:nvPicPr>
        <p:blipFill rotWithShape="1">
          <a:blip r:embed="rId5">
            <a:alphaModFix/>
          </a:blip>
          <a:srcRect b="0" l="0" r="0" t="0"/>
          <a:stretch/>
        </p:blipFill>
        <p:spPr>
          <a:xfrm>
            <a:off x="4124069" y="3140616"/>
            <a:ext cx="516490" cy="632244"/>
          </a:xfrm>
          <a:prstGeom prst="rect">
            <a:avLst/>
          </a:prstGeom>
          <a:noFill/>
          <a:ln>
            <a:noFill/>
          </a:ln>
          <a:effectLst>
            <a:outerShdw blurRad="57150" rotWithShape="0" algn="bl" dir="5400000" dist="19050">
              <a:srgbClr val="000000">
                <a:alpha val="46670"/>
              </a:srgbClr>
            </a:outerShdw>
          </a:effectLst>
        </p:spPr>
      </p:pic>
      <p:pic>
        <p:nvPicPr>
          <p:cNvPr id="505" name="Google Shape;505;p65"/>
          <p:cNvPicPr preferRelativeResize="0"/>
          <p:nvPr/>
        </p:nvPicPr>
        <p:blipFill rotWithShape="1">
          <a:blip r:embed="rId5">
            <a:alphaModFix/>
          </a:blip>
          <a:srcRect b="0" l="0" r="0" t="0"/>
          <a:stretch/>
        </p:blipFill>
        <p:spPr>
          <a:xfrm>
            <a:off x="5028874" y="4220608"/>
            <a:ext cx="516490" cy="632244"/>
          </a:xfrm>
          <a:prstGeom prst="rect">
            <a:avLst/>
          </a:prstGeom>
          <a:noFill/>
          <a:ln>
            <a:noFill/>
          </a:ln>
          <a:effectLst>
            <a:outerShdw blurRad="57150" rotWithShape="0" algn="bl" dir="5400000" dist="19050">
              <a:srgbClr val="000000">
                <a:alpha val="46670"/>
              </a:srgbClr>
            </a:outerShdw>
          </a:effectLst>
        </p:spPr>
      </p:pic>
      <p:pic>
        <p:nvPicPr>
          <p:cNvPr id="506" name="Google Shape;506;p65"/>
          <p:cNvPicPr preferRelativeResize="0"/>
          <p:nvPr/>
        </p:nvPicPr>
        <p:blipFill rotWithShape="1">
          <a:blip r:embed="rId5">
            <a:alphaModFix/>
          </a:blip>
          <a:srcRect b="0" l="0" r="0" t="0"/>
          <a:stretch/>
        </p:blipFill>
        <p:spPr>
          <a:xfrm>
            <a:off x="4124068" y="4779804"/>
            <a:ext cx="516490" cy="632244"/>
          </a:xfrm>
          <a:prstGeom prst="rect">
            <a:avLst/>
          </a:prstGeom>
          <a:noFill/>
          <a:ln>
            <a:noFill/>
          </a:ln>
          <a:effectLst>
            <a:outerShdw blurRad="57150" rotWithShape="0" algn="bl" dir="5400000" dist="19050">
              <a:srgbClr val="000000">
                <a:alpha val="46670"/>
              </a:srgbClr>
            </a:outerShdw>
          </a:effectLst>
        </p:spPr>
      </p:pic>
      <p:pic>
        <p:nvPicPr>
          <p:cNvPr id="507" name="Google Shape;507;p65"/>
          <p:cNvPicPr preferRelativeResize="0"/>
          <p:nvPr/>
        </p:nvPicPr>
        <p:blipFill rotWithShape="1">
          <a:blip r:embed="rId5">
            <a:alphaModFix/>
          </a:blip>
          <a:srcRect b="0" l="0" r="0" t="0"/>
          <a:stretch/>
        </p:blipFill>
        <p:spPr>
          <a:xfrm>
            <a:off x="5060863" y="5581172"/>
            <a:ext cx="516490" cy="632244"/>
          </a:xfrm>
          <a:prstGeom prst="rect">
            <a:avLst/>
          </a:prstGeom>
          <a:noFill/>
          <a:ln>
            <a:noFill/>
          </a:ln>
          <a:effectLst>
            <a:outerShdw blurRad="57150" rotWithShape="0" algn="bl" dir="5400000" dist="19050">
              <a:srgbClr val="000000">
                <a:alpha val="46670"/>
              </a:srgbClr>
            </a:outerShdw>
          </a:effectLst>
        </p:spPr>
      </p:pic>
      <p:cxnSp>
        <p:nvCxnSpPr>
          <p:cNvPr id="508" name="Google Shape;508;p65"/>
          <p:cNvCxnSpPr>
            <a:stCxn id="476" idx="3"/>
            <a:endCxn id="503" idx="1"/>
          </p:cNvCxnSpPr>
          <p:nvPr/>
        </p:nvCxnSpPr>
        <p:spPr>
          <a:xfrm>
            <a:off x="3618123" y="2606001"/>
            <a:ext cx="1276200" cy="289200"/>
          </a:xfrm>
          <a:prstGeom prst="straightConnector1">
            <a:avLst/>
          </a:prstGeom>
          <a:noFill/>
          <a:ln cap="flat" cmpd="sng" w="28575">
            <a:solidFill>
              <a:schemeClr val="lt1"/>
            </a:solidFill>
            <a:prstDash val="dash"/>
            <a:round/>
            <a:headEnd len="sm" w="sm" type="none"/>
            <a:tailEnd len="med" w="med" type="triangle"/>
          </a:ln>
        </p:spPr>
      </p:cxnSp>
      <p:cxnSp>
        <p:nvCxnSpPr>
          <p:cNvPr id="509" name="Google Shape;509;p65"/>
          <p:cNvCxnSpPr>
            <a:stCxn id="497" idx="3"/>
            <a:endCxn id="504" idx="1"/>
          </p:cNvCxnSpPr>
          <p:nvPr/>
        </p:nvCxnSpPr>
        <p:spPr>
          <a:xfrm>
            <a:off x="3332863" y="3342521"/>
            <a:ext cx="791100" cy="114300"/>
          </a:xfrm>
          <a:prstGeom prst="straightConnector1">
            <a:avLst/>
          </a:prstGeom>
          <a:noFill/>
          <a:ln cap="flat" cmpd="sng" w="28575">
            <a:solidFill>
              <a:schemeClr val="lt1"/>
            </a:solidFill>
            <a:prstDash val="dash"/>
            <a:round/>
            <a:headEnd len="sm" w="sm" type="none"/>
            <a:tailEnd len="med" w="med" type="triangle"/>
          </a:ln>
        </p:spPr>
      </p:cxnSp>
      <p:cxnSp>
        <p:nvCxnSpPr>
          <p:cNvPr id="510" name="Google Shape;510;p65"/>
          <p:cNvCxnSpPr>
            <a:stCxn id="499" idx="3"/>
            <a:endCxn id="506" idx="1"/>
          </p:cNvCxnSpPr>
          <p:nvPr/>
        </p:nvCxnSpPr>
        <p:spPr>
          <a:xfrm flipH="1" rot="10800000">
            <a:off x="3317563" y="5095902"/>
            <a:ext cx="806400" cy="283800"/>
          </a:xfrm>
          <a:prstGeom prst="straightConnector1">
            <a:avLst/>
          </a:prstGeom>
          <a:noFill/>
          <a:ln cap="flat" cmpd="sng" w="28575">
            <a:solidFill>
              <a:schemeClr val="lt1"/>
            </a:solidFill>
            <a:prstDash val="dash"/>
            <a:round/>
            <a:headEnd len="sm" w="sm" type="none"/>
            <a:tailEnd len="med" w="med" type="triangle"/>
          </a:ln>
        </p:spPr>
      </p:cxnSp>
      <p:cxnSp>
        <p:nvCxnSpPr>
          <p:cNvPr id="511" name="Google Shape;511;p65"/>
          <p:cNvCxnSpPr>
            <a:stCxn id="498" idx="3"/>
            <a:endCxn id="505" idx="1"/>
          </p:cNvCxnSpPr>
          <p:nvPr/>
        </p:nvCxnSpPr>
        <p:spPr>
          <a:xfrm>
            <a:off x="3373153" y="4385120"/>
            <a:ext cx="1655700" cy="151500"/>
          </a:xfrm>
          <a:prstGeom prst="straightConnector1">
            <a:avLst/>
          </a:prstGeom>
          <a:noFill/>
          <a:ln cap="flat" cmpd="sng" w="28575">
            <a:solidFill>
              <a:schemeClr val="lt1"/>
            </a:solidFill>
            <a:prstDash val="dash"/>
            <a:round/>
            <a:headEnd len="sm" w="sm" type="none"/>
            <a:tailEnd len="med" w="med" type="triangle"/>
          </a:ln>
        </p:spPr>
      </p:cxnSp>
      <p:cxnSp>
        <p:nvCxnSpPr>
          <p:cNvPr id="512" name="Google Shape;512;p65"/>
          <p:cNvCxnSpPr>
            <a:stCxn id="499" idx="3"/>
          </p:cNvCxnSpPr>
          <p:nvPr/>
        </p:nvCxnSpPr>
        <p:spPr>
          <a:xfrm>
            <a:off x="3317563" y="5379702"/>
            <a:ext cx="1453200" cy="246000"/>
          </a:xfrm>
          <a:prstGeom prst="straightConnector1">
            <a:avLst/>
          </a:prstGeom>
          <a:noFill/>
          <a:ln cap="flat" cmpd="sng" w="28575">
            <a:solidFill>
              <a:schemeClr val="lt1"/>
            </a:solidFill>
            <a:prstDash val="dash"/>
            <a:round/>
            <a:headEnd len="sm" w="sm" type="none"/>
            <a:tailEnd len="med" w="med" type="triangle"/>
          </a:ln>
        </p:spPr>
      </p:cxnSp>
      <p:pic>
        <p:nvPicPr>
          <p:cNvPr id="481" name="Google Shape;481;p65"/>
          <p:cNvPicPr preferRelativeResize="0"/>
          <p:nvPr/>
        </p:nvPicPr>
        <p:blipFill rotWithShape="1">
          <a:blip r:embed="rId5">
            <a:alphaModFix/>
          </a:blip>
          <a:srcRect b="0" l="0" r="0" t="0"/>
          <a:stretch/>
        </p:blipFill>
        <p:spPr>
          <a:xfrm>
            <a:off x="6168955" y="2144780"/>
            <a:ext cx="516490" cy="632244"/>
          </a:xfrm>
          <a:prstGeom prst="rect">
            <a:avLst/>
          </a:prstGeom>
          <a:noFill/>
          <a:ln>
            <a:noFill/>
          </a:ln>
          <a:effectLst>
            <a:outerShdw blurRad="57150" rotWithShape="0" algn="bl" dir="5400000" dist="19050">
              <a:srgbClr val="000000">
                <a:alpha val="46670"/>
              </a:srgbClr>
            </a:outerShdw>
          </a:effectLst>
        </p:spPr>
      </p:pic>
      <p:pic>
        <p:nvPicPr>
          <p:cNvPr id="513" name="Google Shape;513;p65"/>
          <p:cNvPicPr preferRelativeResize="0"/>
          <p:nvPr/>
        </p:nvPicPr>
        <p:blipFill rotWithShape="1">
          <a:blip r:embed="rId5">
            <a:alphaModFix/>
          </a:blip>
          <a:srcRect b="0" l="0" r="0" t="0"/>
          <a:stretch/>
        </p:blipFill>
        <p:spPr>
          <a:xfrm>
            <a:off x="6596241" y="3179391"/>
            <a:ext cx="516490" cy="632244"/>
          </a:xfrm>
          <a:prstGeom prst="rect">
            <a:avLst/>
          </a:prstGeom>
          <a:noFill/>
          <a:ln>
            <a:noFill/>
          </a:ln>
          <a:effectLst>
            <a:outerShdw blurRad="57150" rotWithShape="0" algn="bl" dir="5400000" dist="19050">
              <a:srgbClr val="000000">
                <a:alpha val="46670"/>
              </a:srgbClr>
            </a:outerShdw>
          </a:effectLst>
        </p:spPr>
      </p:pic>
      <p:pic>
        <p:nvPicPr>
          <p:cNvPr id="514" name="Google Shape;514;p65"/>
          <p:cNvPicPr preferRelativeResize="0"/>
          <p:nvPr/>
        </p:nvPicPr>
        <p:blipFill rotWithShape="1">
          <a:blip r:embed="rId5">
            <a:alphaModFix/>
          </a:blip>
          <a:srcRect b="0" l="0" r="0" t="0"/>
          <a:stretch/>
        </p:blipFill>
        <p:spPr>
          <a:xfrm>
            <a:off x="7031893" y="4625675"/>
            <a:ext cx="516490" cy="632244"/>
          </a:xfrm>
          <a:prstGeom prst="rect">
            <a:avLst/>
          </a:prstGeom>
          <a:noFill/>
          <a:ln>
            <a:noFill/>
          </a:ln>
          <a:effectLst>
            <a:outerShdw blurRad="57150" rotWithShape="0" algn="bl" dir="5400000" dist="19050">
              <a:srgbClr val="000000">
                <a:alpha val="46670"/>
              </a:srgbClr>
            </a:outerShdw>
          </a:effectLst>
        </p:spPr>
      </p:pic>
      <p:pic>
        <p:nvPicPr>
          <p:cNvPr id="515" name="Google Shape;515;p65"/>
          <p:cNvPicPr preferRelativeResize="0"/>
          <p:nvPr/>
        </p:nvPicPr>
        <p:blipFill rotWithShape="1">
          <a:blip r:embed="rId5">
            <a:alphaModFix/>
          </a:blip>
          <a:srcRect b="0" l="0" r="0" t="0"/>
          <a:stretch/>
        </p:blipFill>
        <p:spPr>
          <a:xfrm>
            <a:off x="6688524" y="5415983"/>
            <a:ext cx="516490" cy="632244"/>
          </a:xfrm>
          <a:prstGeom prst="rect">
            <a:avLst/>
          </a:prstGeom>
          <a:noFill/>
          <a:ln>
            <a:noFill/>
          </a:ln>
          <a:effectLst>
            <a:outerShdw blurRad="57150" rotWithShape="0" algn="bl" dir="5400000" dist="19050">
              <a:srgbClr val="000000">
                <a:alpha val="46670"/>
              </a:srgbClr>
            </a:outerShdw>
          </a:effectLst>
        </p:spPr>
      </p:pic>
      <p:cxnSp>
        <p:nvCxnSpPr>
          <p:cNvPr id="516" name="Google Shape;516;p65"/>
          <p:cNvCxnSpPr>
            <a:stCxn id="478" idx="3"/>
            <a:endCxn id="481" idx="1"/>
          </p:cNvCxnSpPr>
          <p:nvPr/>
        </p:nvCxnSpPr>
        <p:spPr>
          <a:xfrm>
            <a:off x="4515450" y="1939671"/>
            <a:ext cx="1653600" cy="521100"/>
          </a:xfrm>
          <a:prstGeom prst="straightConnector1">
            <a:avLst/>
          </a:prstGeom>
          <a:noFill/>
          <a:ln cap="flat" cmpd="sng" w="28575">
            <a:solidFill>
              <a:schemeClr val="lt1"/>
            </a:solidFill>
            <a:prstDash val="dash"/>
            <a:round/>
            <a:headEnd len="sm" w="sm" type="none"/>
            <a:tailEnd len="med" w="med" type="triangle"/>
          </a:ln>
        </p:spPr>
      </p:cxnSp>
      <p:cxnSp>
        <p:nvCxnSpPr>
          <p:cNvPr id="517" name="Google Shape;517;p65"/>
          <p:cNvCxnSpPr>
            <a:stCxn id="504" idx="3"/>
            <a:endCxn id="481" idx="1"/>
          </p:cNvCxnSpPr>
          <p:nvPr/>
        </p:nvCxnSpPr>
        <p:spPr>
          <a:xfrm flipH="1" rot="10800000">
            <a:off x="4640559" y="2461038"/>
            <a:ext cx="1528500" cy="995700"/>
          </a:xfrm>
          <a:prstGeom prst="straightConnector1">
            <a:avLst/>
          </a:prstGeom>
          <a:noFill/>
          <a:ln cap="flat" cmpd="sng" w="28575">
            <a:solidFill>
              <a:schemeClr val="lt1"/>
            </a:solidFill>
            <a:prstDash val="dash"/>
            <a:round/>
            <a:headEnd len="sm" w="sm" type="none"/>
            <a:tailEnd len="med" w="med" type="triangle"/>
          </a:ln>
        </p:spPr>
      </p:cxnSp>
      <p:cxnSp>
        <p:nvCxnSpPr>
          <p:cNvPr id="518" name="Google Shape;518;p65"/>
          <p:cNvCxnSpPr>
            <a:stCxn id="503" idx="3"/>
            <a:endCxn id="513" idx="1"/>
          </p:cNvCxnSpPr>
          <p:nvPr/>
        </p:nvCxnSpPr>
        <p:spPr>
          <a:xfrm>
            <a:off x="5410778" y="2895310"/>
            <a:ext cx="1185600" cy="600300"/>
          </a:xfrm>
          <a:prstGeom prst="straightConnector1">
            <a:avLst/>
          </a:prstGeom>
          <a:noFill/>
          <a:ln cap="flat" cmpd="sng" w="28575">
            <a:solidFill>
              <a:schemeClr val="lt1"/>
            </a:solidFill>
            <a:prstDash val="dash"/>
            <a:round/>
            <a:headEnd len="sm" w="sm" type="none"/>
            <a:tailEnd len="med" w="med" type="triangle"/>
          </a:ln>
        </p:spPr>
      </p:cxnSp>
      <p:cxnSp>
        <p:nvCxnSpPr>
          <p:cNvPr id="519" name="Google Shape;519;p65"/>
          <p:cNvCxnSpPr>
            <a:stCxn id="504" idx="3"/>
            <a:endCxn id="514" idx="1"/>
          </p:cNvCxnSpPr>
          <p:nvPr/>
        </p:nvCxnSpPr>
        <p:spPr>
          <a:xfrm>
            <a:off x="4640559" y="3456738"/>
            <a:ext cx="2391300" cy="1485000"/>
          </a:xfrm>
          <a:prstGeom prst="straightConnector1">
            <a:avLst/>
          </a:prstGeom>
          <a:noFill/>
          <a:ln cap="flat" cmpd="sng" w="28575">
            <a:solidFill>
              <a:schemeClr val="lt1"/>
            </a:solidFill>
            <a:prstDash val="dash"/>
            <a:round/>
            <a:headEnd len="sm" w="sm" type="none"/>
            <a:tailEnd len="med" w="med" type="triangle"/>
          </a:ln>
        </p:spPr>
      </p:cxnSp>
      <p:cxnSp>
        <p:nvCxnSpPr>
          <p:cNvPr id="520" name="Google Shape;520;p65"/>
          <p:cNvCxnSpPr>
            <a:stCxn id="506" idx="3"/>
            <a:endCxn id="514" idx="1"/>
          </p:cNvCxnSpPr>
          <p:nvPr/>
        </p:nvCxnSpPr>
        <p:spPr>
          <a:xfrm flipH="1" rot="10800000">
            <a:off x="4640558" y="4941726"/>
            <a:ext cx="2391300" cy="154200"/>
          </a:xfrm>
          <a:prstGeom prst="straightConnector1">
            <a:avLst/>
          </a:prstGeom>
          <a:noFill/>
          <a:ln cap="flat" cmpd="sng" w="28575">
            <a:solidFill>
              <a:schemeClr val="lt1"/>
            </a:solidFill>
            <a:prstDash val="dash"/>
            <a:round/>
            <a:headEnd len="sm" w="sm" type="none"/>
            <a:tailEnd len="med" w="med" type="triangle"/>
          </a:ln>
        </p:spPr>
      </p:cxnSp>
      <p:cxnSp>
        <p:nvCxnSpPr>
          <p:cNvPr id="521" name="Google Shape;521;p65"/>
          <p:cNvCxnSpPr>
            <a:stCxn id="507" idx="3"/>
            <a:endCxn id="515" idx="1"/>
          </p:cNvCxnSpPr>
          <p:nvPr/>
        </p:nvCxnSpPr>
        <p:spPr>
          <a:xfrm flipH="1" rot="10800000">
            <a:off x="5577353" y="5731994"/>
            <a:ext cx="1111200" cy="165300"/>
          </a:xfrm>
          <a:prstGeom prst="straightConnector1">
            <a:avLst/>
          </a:prstGeom>
          <a:noFill/>
          <a:ln cap="flat" cmpd="sng" w="28575">
            <a:solidFill>
              <a:schemeClr val="lt1"/>
            </a:solidFill>
            <a:prstDash val="dash"/>
            <a:round/>
            <a:headEnd len="sm" w="sm" type="none"/>
            <a:tailEnd len="med" w="med" type="triangle"/>
          </a:ln>
        </p:spPr>
      </p:cxnSp>
      <p:cxnSp>
        <p:nvCxnSpPr>
          <p:cNvPr id="522" name="Google Shape;522;p65"/>
          <p:cNvCxnSpPr>
            <a:stCxn id="507" idx="3"/>
            <a:endCxn id="514" idx="1"/>
          </p:cNvCxnSpPr>
          <p:nvPr/>
        </p:nvCxnSpPr>
        <p:spPr>
          <a:xfrm flipH="1" rot="10800000">
            <a:off x="5577353" y="4941794"/>
            <a:ext cx="1454400" cy="955500"/>
          </a:xfrm>
          <a:prstGeom prst="straightConnector1">
            <a:avLst/>
          </a:prstGeom>
          <a:noFill/>
          <a:ln cap="flat" cmpd="sng" w="28575">
            <a:solidFill>
              <a:schemeClr val="lt1"/>
            </a:solidFill>
            <a:prstDash val="dash"/>
            <a:round/>
            <a:headEnd len="sm" w="sm" type="none"/>
            <a:tailEnd len="med" w="med" type="triangle"/>
          </a:ln>
        </p:spPr>
      </p:cxnSp>
      <p:pic>
        <p:nvPicPr>
          <p:cNvPr id="523" name="Google Shape;523;p65"/>
          <p:cNvPicPr preferRelativeResize="0"/>
          <p:nvPr/>
        </p:nvPicPr>
        <p:blipFill rotWithShape="1">
          <a:blip r:embed="rId4">
            <a:alphaModFix/>
          </a:blip>
          <a:srcRect b="0" l="0" r="0" t="0"/>
          <a:stretch/>
        </p:blipFill>
        <p:spPr>
          <a:xfrm>
            <a:off x="8773249" y="3619430"/>
            <a:ext cx="516490" cy="632255"/>
          </a:xfrm>
          <a:prstGeom prst="rect">
            <a:avLst/>
          </a:prstGeom>
          <a:noFill/>
          <a:ln>
            <a:noFill/>
          </a:ln>
          <a:effectLst>
            <a:outerShdw blurRad="57150" rotWithShape="0" algn="bl" dir="5400000" dist="19050">
              <a:srgbClr val="000000">
                <a:alpha val="46670"/>
              </a:srgbClr>
            </a:outerShdw>
          </a:effectLst>
        </p:spPr>
      </p:pic>
      <p:pic>
        <p:nvPicPr>
          <p:cNvPr id="524" name="Google Shape;524;p65"/>
          <p:cNvPicPr preferRelativeResize="0"/>
          <p:nvPr/>
        </p:nvPicPr>
        <p:blipFill rotWithShape="1">
          <a:blip r:embed="rId4">
            <a:alphaModFix/>
          </a:blip>
          <a:srcRect b="0" l="0" r="0" t="0"/>
          <a:stretch/>
        </p:blipFill>
        <p:spPr>
          <a:xfrm>
            <a:off x="9160620" y="4849907"/>
            <a:ext cx="516490" cy="632255"/>
          </a:xfrm>
          <a:prstGeom prst="rect">
            <a:avLst/>
          </a:prstGeom>
          <a:noFill/>
          <a:ln>
            <a:noFill/>
          </a:ln>
          <a:effectLst>
            <a:outerShdw blurRad="57150" rotWithShape="0" algn="bl" dir="5400000" dist="19050">
              <a:srgbClr val="000000">
                <a:alpha val="46670"/>
              </a:srgbClr>
            </a:outerShdw>
          </a:effectLst>
        </p:spPr>
      </p:pic>
      <p:cxnSp>
        <p:nvCxnSpPr>
          <p:cNvPr id="525" name="Google Shape;525;p65"/>
          <p:cNvCxnSpPr>
            <a:stCxn id="514" idx="3"/>
            <a:endCxn id="523" idx="1"/>
          </p:cNvCxnSpPr>
          <p:nvPr/>
        </p:nvCxnSpPr>
        <p:spPr>
          <a:xfrm flipH="1" rot="10800000">
            <a:off x="7548383" y="3935597"/>
            <a:ext cx="1224900" cy="1006200"/>
          </a:xfrm>
          <a:prstGeom prst="straightConnector1">
            <a:avLst/>
          </a:prstGeom>
          <a:noFill/>
          <a:ln cap="flat" cmpd="sng" w="28575">
            <a:solidFill>
              <a:schemeClr val="lt1"/>
            </a:solidFill>
            <a:prstDash val="dash"/>
            <a:round/>
            <a:headEnd len="sm" w="sm" type="none"/>
            <a:tailEnd len="med" w="med" type="triangle"/>
          </a:ln>
        </p:spPr>
      </p:cxnSp>
      <p:cxnSp>
        <p:nvCxnSpPr>
          <p:cNvPr id="526" name="Google Shape;526;p65"/>
          <p:cNvCxnSpPr>
            <a:stCxn id="513" idx="3"/>
            <a:endCxn id="523" idx="1"/>
          </p:cNvCxnSpPr>
          <p:nvPr/>
        </p:nvCxnSpPr>
        <p:spPr>
          <a:xfrm>
            <a:off x="7112731" y="3495513"/>
            <a:ext cx="1660500" cy="440100"/>
          </a:xfrm>
          <a:prstGeom prst="straightConnector1">
            <a:avLst/>
          </a:prstGeom>
          <a:noFill/>
          <a:ln cap="flat" cmpd="sng" w="28575">
            <a:solidFill>
              <a:schemeClr val="lt1"/>
            </a:solidFill>
            <a:prstDash val="dash"/>
            <a:round/>
            <a:headEnd len="sm" w="sm" type="none"/>
            <a:tailEnd len="med" w="med" type="triangle"/>
          </a:ln>
        </p:spPr>
      </p:cxnSp>
      <p:cxnSp>
        <p:nvCxnSpPr>
          <p:cNvPr id="527" name="Google Shape;527;p65"/>
          <p:cNvCxnSpPr>
            <a:stCxn id="515" idx="3"/>
            <a:endCxn id="524" idx="1"/>
          </p:cNvCxnSpPr>
          <p:nvPr/>
        </p:nvCxnSpPr>
        <p:spPr>
          <a:xfrm flipH="1" rot="10800000">
            <a:off x="7205014" y="5166005"/>
            <a:ext cx="1955700" cy="566100"/>
          </a:xfrm>
          <a:prstGeom prst="straightConnector1">
            <a:avLst/>
          </a:prstGeom>
          <a:noFill/>
          <a:ln cap="flat" cmpd="sng" w="28575">
            <a:solidFill>
              <a:schemeClr val="lt1"/>
            </a:solidFill>
            <a:prstDash val="dash"/>
            <a:round/>
            <a:headEnd len="sm" w="sm" type="none"/>
            <a:tailEnd len="med" w="med" type="triangle"/>
          </a:ln>
        </p:spPr>
      </p:cxnSp>
      <p:cxnSp>
        <p:nvCxnSpPr>
          <p:cNvPr id="528" name="Google Shape;528;p65"/>
          <p:cNvCxnSpPr>
            <a:stCxn id="514" idx="3"/>
            <a:endCxn id="477" idx="1"/>
          </p:cNvCxnSpPr>
          <p:nvPr/>
        </p:nvCxnSpPr>
        <p:spPr>
          <a:xfrm flipH="1" rot="10800000">
            <a:off x="7548383" y="2762897"/>
            <a:ext cx="1566300" cy="2178900"/>
          </a:xfrm>
          <a:prstGeom prst="straightConnector1">
            <a:avLst/>
          </a:prstGeom>
          <a:noFill/>
          <a:ln cap="flat" cmpd="sng" w="28575">
            <a:solidFill>
              <a:schemeClr val="lt1"/>
            </a:solidFill>
            <a:prstDash val="dash"/>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type="title"/>
          </p:nvPr>
        </p:nvSpPr>
        <p:spPr>
          <a:xfrm>
            <a:off x="460863" y="365924"/>
            <a:ext cx="112569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Clr>
                <a:schemeClr val="dk1"/>
              </a:buClr>
              <a:buSzPts val="1800"/>
              <a:buNone/>
            </a:pPr>
            <a:r>
              <a:rPr lang="en"/>
              <a:t>Life as a </a:t>
            </a:r>
            <a:r>
              <a:rPr lang="en">
                <a:solidFill>
                  <a:schemeClr val="accent2"/>
                </a:solidFill>
              </a:rPr>
              <a:t>data professional</a:t>
            </a:r>
            <a:r>
              <a:rPr lang="en"/>
              <a:t>…</a:t>
            </a:r>
            <a:endParaRPr/>
          </a:p>
        </p:txBody>
      </p:sp>
      <p:sp>
        <p:nvSpPr>
          <p:cNvPr id="534" name="Google Shape;534;p66"/>
          <p:cNvSpPr/>
          <p:nvPr/>
        </p:nvSpPr>
        <p:spPr>
          <a:xfrm>
            <a:off x="460859" y="1855610"/>
            <a:ext cx="5376300" cy="3799800"/>
          </a:xfrm>
          <a:prstGeom prst="rect">
            <a:avLst/>
          </a:prstGeom>
          <a:noFill/>
          <a:ln>
            <a:noFill/>
          </a:ln>
        </p:spPr>
        <p:txBody>
          <a:bodyPr anchorCtr="0" anchor="t" bIns="45675" lIns="91400" spcFirstLastPara="1" rIns="91400" wrap="square" tIns="45675">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DM Mono"/>
                <a:ea typeface="DM Mono"/>
                <a:cs typeface="DM Mono"/>
                <a:sym typeface="DM Mono"/>
              </a:rPr>
              <a:t>From: </a:t>
            </a:r>
            <a:r>
              <a:rPr b="1" i="0" lang="en" sz="1600" u="none" cap="none" strike="noStrike">
                <a:solidFill>
                  <a:schemeClr val="accent3"/>
                </a:solidFill>
                <a:latin typeface="DM Mono"/>
                <a:ea typeface="DM Mono"/>
                <a:cs typeface="DM Mono"/>
                <a:sym typeface="DM Mono"/>
              </a:rPr>
              <a:t>The CEO</a:t>
            </a:r>
            <a:r>
              <a:rPr b="0" i="0" lang="en" sz="1600" u="none" cap="none" strike="noStrike">
                <a:solidFill>
                  <a:schemeClr val="accent3"/>
                </a:solidFill>
                <a:latin typeface="DM Mono"/>
                <a:ea typeface="DM Mono"/>
                <a:cs typeface="DM Mono"/>
                <a:sym typeface="DM Mono"/>
              </a:rPr>
              <a:t> </a:t>
            </a:r>
            <a:r>
              <a:rPr b="0" i="0" lang="en" sz="1600" u="none" cap="none" strike="noStrike">
                <a:solidFill>
                  <a:srgbClr val="000000"/>
                </a:solidFill>
                <a:latin typeface="DM Mono"/>
                <a:ea typeface="DM Mono"/>
                <a:cs typeface="DM Mono"/>
                <a:sym typeface="DM Mono"/>
              </a:rPr>
              <a:t>&lt;ali@databricks.com&gt;</a:t>
            </a:r>
            <a:br>
              <a:rPr b="0" i="0" lang="en" sz="1600" u="none" cap="none" strike="noStrike">
                <a:solidFill>
                  <a:srgbClr val="000000"/>
                </a:solidFill>
                <a:latin typeface="DM Mono"/>
                <a:ea typeface="DM Mono"/>
                <a:cs typeface="DM Mono"/>
                <a:sym typeface="DM Mono"/>
              </a:rPr>
            </a:br>
            <a:r>
              <a:rPr b="1" i="0" lang="en" sz="1999" u="none" cap="none" strike="noStrike">
                <a:solidFill>
                  <a:srgbClr val="000000"/>
                </a:solidFill>
                <a:latin typeface="DM Mono"/>
                <a:ea typeface="DM Mono"/>
                <a:cs typeface="DM Mono"/>
                <a:sym typeface="DM Mono"/>
              </a:rPr>
              <a:t>Subject: </a:t>
            </a:r>
            <a:r>
              <a:rPr b="1" i="0" lang="en" sz="1999" u="none" cap="none" strike="noStrike">
                <a:solidFill>
                  <a:schemeClr val="accent2"/>
                </a:solidFill>
                <a:latin typeface="DM Mono"/>
                <a:ea typeface="DM Mono"/>
                <a:cs typeface="DM Mono"/>
                <a:sym typeface="DM Mono"/>
              </a:rPr>
              <a:t>Need an analysis ASAP!</a:t>
            </a:r>
            <a:br>
              <a:rPr b="0" i="0" lang="en" sz="1600" u="none" cap="none" strike="noStrike">
                <a:solidFill>
                  <a:srgbClr val="000000"/>
                </a:solidFill>
                <a:latin typeface="DM Mono"/>
                <a:ea typeface="DM Mono"/>
                <a:cs typeface="DM Mono"/>
                <a:sym typeface="DM Mono"/>
              </a:rPr>
            </a:br>
            <a:r>
              <a:rPr b="0" i="0" lang="en" sz="1600" u="none" cap="none" strike="noStrike">
                <a:solidFill>
                  <a:srgbClr val="000000"/>
                </a:solidFill>
                <a:latin typeface="DM Mono"/>
                <a:ea typeface="DM Mono"/>
                <a:cs typeface="DM Mono"/>
                <a:sym typeface="DM Mono"/>
              </a:rPr>
              <a:t>To: Michael Armbrust &lt;michael@databrick.com&gt;</a:t>
            </a:r>
            <a:br>
              <a:rPr b="0" i="0" lang="en" sz="1600" u="none" cap="none" strike="noStrike">
                <a:solidFill>
                  <a:srgbClr val="000000"/>
                </a:solidFill>
                <a:latin typeface="DM Mono"/>
                <a:ea typeface="DM Mono"/>
                <a:cs typeface="DM Mono"/>
                <a:sym typeface="DM Mono"/>
              </a:rPr>
            </a:br>
            <a:endParaRPr b="0" i="0" sz="1600" u="none" cap="none" strike="noStrike">
              <a:solidFill>
                <a:srgbClr val="000000"/>
              </a:solidFill>
              <a:latin typeface="DM Mono"/>
              <a:ea typeface="DM Mono"/>
              <a:cs typeface="DM Mono"/>
              <a:sym typeface="DM Mon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DM Mono"/>
              <a:ea typeface="DM Mono"/>
              <a:cs typeface="DM Mono"/>
              <a:sym typeface="DM Mono"/>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DM Mono"/>
                <a:ea typeface="DM Mono"/>
                <a:cs typeface="DM Mono"/>
                <a:sym typeface="DM Mono"/>
              </a:rPr>
              <a:t>Hey Michael, I need a quick analysis of our net customer retention and how it has changed over the past few quarters.  Raw data can be found at s3://our-data-bucket/raw_data/...</a:t>
            </a:r>
            <a:endParaRPr b="0" i="0" sz="1600" u="none" cap="none" strike="noStrike">
              <a:solidFill>
                <a:srgbClr val="000000"/>
              </a:solidFill>
              <a:latin typeface="DM Mono"/>
              <a:ea typeface="DM Mono"/>
              <a:cs typeface="DM Mono"/>
              <a:sym typeface="DM Mono"/>
            </a:endParaRPr>
          </a:p>
        </p:txBody>
      </p:sp>
      <p:pic>
        <p:nvPicPr>
          <p:cNvPr descr="Text&#10;&#10;Description automatically generated with low confidence" id="535" name="Google Shape;535;p66"/>
          <p:cNvPicPr preferRelativeResize="0"/>
          <p:nvPr/>
        </p:nvPicPr>
        <p:blipFill rotWithShape="1">
          <a:blip r:embed="rId3">
            <a:alphaModFix/>
          </a:blip>
          <a:srcRect b="0" l="0" r="0" t="0"/>
          <a:stretch/>
        </p:blipFill>
        <p:spPr>
          <a:xfrm>
            <a:off x="6564482" y="1188057"/>
            <a:ext cx="5015393" cy="2319822"/>
          </a:xfrm>
          <a:prstGeom prst="rect">
            <a:avLst/>
          </a:prstGeom>
          <a:noFill/>
          <a:ln>
            <a:noFill/>
          </a:ln>
          <a:effectLst>
            <a:outerShdw blurRad="57150" rotWithShape="0" algn="bl" dir="5400000" dist="19050">
              <a:srgbClr val="000000">
                <a:alpha val="46670"/>
              </a:srgbClr>
            </a:outerShdw>
          </a:effectLst>
        </p:spPr>
      </p:pic>
      <p:sp>
        <p:nvSpPr>
          <p:cNvPr id="536" name="Google Shape;536;p66"/>
          <p:cNvSpPr/>
          <p:nvPr/>
        </p:nvSpPr>
        <p:spPr>
          <a:xfrm>
            <a:off x="8529854" y="3706072"/>
            <a:ext cx="1062300" cy="335700"/>
          </a:xfrm>
          <a:prstGeom prst="downArrow">
            <a:avLst>
              <a:gd fmla="val 50000" name="adj1"/>
              <a:gd fmla="val 50000" name="adj2"/>
            </a:avLst>
          </a:prstGeom>
          <a:solidFill>
            <a:srgbClr val="1B3038"/>
          </a:solidFill>
          <a:ln cap="flat" cmpd="sng" w="25400">
            <a:solidFill>
              <a:srgbClr val="132328"/>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t>
            </a:r>
            <a:endParaRPr b="0" i="0" sz="1400" u="none" cap="none" strike="noStrike">
              <a:solidFill>
                <a:srgbClr val="FFFFFF"/>
              </a:solidFill>
              <a:latin typeface="Arial"/>
              <a:ea typeface="Arial"/>
              <a:cs typeface="Arial"/>
              <a:sym typeface="Arial"/>
            </a:endParaRPr>
          </a:p>
        </p:txBody>
      </p:sp>
      <p:sp>
        <p:nvSpPr>
          <p:cNvPr id="537" name="Google Shape;537;p66"/>
          <p:cNvSpPr txBox="1"/>
          <p:nvPr/>
        </p:nvSpPr>
        <p:spPr>
          <a:xfrm>
            <a:off x="5975235" y="2518151"/>
            <a:ext cx="184800" cy="3078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8" name="Google Shape;538;p66"/>
          <p:cNvPicPr preferRelativeResize="0"/>
          <p:nvPr/>
        </p:nvPicPr>
        <p:blipFill rotWithShape="1">
          <a:blip r:embed="rId4">
            <a:alphaModFix/>
          </a:blip>
          <a:srcRect b="0" l="0" r="0" t="0"/>
          <a:stretch/>
        </p:blipFill>
        <p:spPr>
          <a:xfrm>
            <a:off x="7367985" y="4104149"/>
            <a:ext cx="3408403" cy="24576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Delta Live Tables</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544" name="Google Shape;544;p67"/>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545" name="Google Shape;545;p67"/>
          <p:cNvPicPr preferRelativeResize="0"/>
          <p:nvPr/>
        </p:nvPicPr>
        <p:blipFill>
          <a:blip r:embed="rId3">
            <a:alphaModFix/>
          </a:blip>
          <a:stretch>
            <a:fillRect/>
          </a:stretch>
        </p:blipFill>
        <p:spPr>
          <a:xfrm>
            <a:off x="609450" y="985976"/>
            <a:ext cx="10462474" cy="540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8"/>
          <p:cNvSpPr/>
          <p:nvPr/>
        </p:nvSpPr>
        <p:spPr>
          <a:xfrm>
            <a:off x="3281631" y="3817570"/>
            <a:ext cx="5635200" cy="6771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1" name="Google Shape;551;p68"/>
          <p:cNvSpPr txBox="1"/>
          <p:nvPr>
            <p:ph type="title"/>
          </p:nvPr>
        </p:nvSpPr>
        <p:spPr>
          <a:xfrm>
            <a:off x="460863" y="185790"/>
            <a:ext cx="11256900" cy="991800"/>
          </a:xfrm>
          <a:prstGeom prst="rect">
            <a:avLst/>
          </a:prstGeom>
          <a:noFill/>
          <a:ln>
            <a:noFill/>
          </a:ln>
        </p:spPr>
        <p:txBody>
          <a:bodyPr anchorCtr="0" anchor="b" bIns="45675" lIns="0" spcFirstLastPara="1" rIns="0" wrap="square" tIns="45675">
            <a:normAutofit/>
          </a:bodyPr>
          <a:lstStyle/>
          <a:p>
            <a:pPr indent="0" lvl="0" marL="0" rtl="0" algn="l">
              <a:lnSpc>
                <a:spcPct val="90000"/>
              </a:lnSpc>
              <a:spcBef>
                <a:spcPts val="0"/>
              </a:spcBef>
              <a:spcAft>
                <a:spcPts val="0"/>
              </a:spcAft>
              <a:buClr>
                <a:schemeClr val="dk1"/>
              </a:buClr>
              <a:buSzPts val="1800"/>
              <a:buNone/>
            </a:pPr>
            <a:r>
              <a:rPr lang="en"/>
              <a:t>The </a:t>
            </a:r>
            <a:r>
              <a:rPr lang="en">
                <a:solidFill>
                  <a:schemeClr val="accent3"/>
                </a:solidFill>
              </a:rPr>
              <a:t>slog</a:t>
            </a:r>
            <a:r>
              <a:rPr lang="en"/>
              <a:t> from query </a:t>
            </a:r>
            <a:r>
              <a:rPr lang="en">
                <a:solidFill>
                  <a:schemeClr val="dk1"/>
                </a:solidFill>
              </a:rPr>
              <a:t>to</a:t>
            </a:r>
            <a:r>
              <a:rPr lang="en">
                <a:solidFill>
                  <a:schemeClr val="accent2"/>
                </a:solidFill>
              </a:rPr>
              <a:t> production</a:t>
            </a:r>
            <a:endParaRPr/>
          </a:p>
        </p:txBody>
      </p:sp>
      <p:sp>
        <p:nvSpPr>
          <p:cNvPr id="552" name="Google Shape;552;p68"/>
          <p:cNvSpPr txBox="1"/>
          <p:nvPr>
            <p:ph idx="1" type="body"/>
          </p:nvPr>
        </p:nvSpPr>
        <p:spPr>
          <a:xfrm>
            <a:off x="460260" y="1177719"/>
            <a:ext cx="11267700" cy="642300"/>
          </a:xfrm>
          <a:prstGeom prst="rect">
            <a:avLst/>
          </a:prstGeom>
          <a:noFill/>
          <a:ln>
            <a:noFill/>
          </a:ln>
        </p:spPr>
        <p:txBody>
          <a:bodyPr anchorCtr="0" anchor="t" bIns="45675" lIns="0" spcFirstLastPara="1" rIns="0" wrap="square" tIns="45675">
            <a:noAutofit/>
          </a:bodyPr>
          <a:lstStyle/>
          <a:p>
            <a:pPr indent="-228530" lvl="0" marL="457062" rtl="0" algn="l">
              <a:lnSpc>
                <a:spcPct val="90000"/>
              </a:lnSpc>
              <a:spcBef>
                <a:spcPts val="0"/>
              </a:spcBef>
              <a:spcAft>
                <a:spcPts val="0"/>
              </a:spcAft>
              <a:buSzPts val="1500"/>
              <a:buNone/>
            </a:pPr>
            <a:r>
              <a:rPr lang="en">
                <a:solidFill>
                  <a:schemeClr val="dk1"/>
                </a:solidFill>
                <a:latin typeface="DM Sans"/>
                <a:ea typeface="DM Sans"/>
                <a:cs typeface="DM Sans"/>
                <a:sym typeface="DM Sans"/>
              </a:rPr>
              <a:t>The </a:t>
            </a:r>
            <a:r>
              <a:rPr lang="en">
                <a:latin typeface="DM Sans"/>
                <a:ea typeface="DM Sans"/>
                <a:cs typeface="DM Sans"/>
                <a:sym typeface="DM Sans"/>
              </a:rPr>
              <a:t>tedious work </a:t>
            </a:r>
            <a:r>
              <a:rPr lang="en">
                <a:solidFill>
                  <a:schemeClr val="dk1"/>
                </a:solidFill>
                <a:latin typeface="DM Sans"/>
                <a:ea typeface="DM Sans"/>
                <a:cs typeface="DM Sans"/>
                <a:sym typeface="DM Sans"/>
              </a:rPr>
              <a:t>required to turn SQL queries into </a:t>
            </a:r>
            <a:r>
              <a:rPr lang="en">
                <a:solidFill>
                  <a:schemeClr val="accent2"/>
                </a:solidFill>
                <a:latin typeface="DM Sans"/>
                <a:ea typeface="DM Sans"/>
                <a:cs typeface="DM Sans"/>
                <a:sym typeface="DM Sans"/>
              </a:rPr>
              <a:t>reliable ETL Pipelines</a:t>
            </a:r>
            <a:endParaRPr>
              <a:solidFill>
                <a:schemeClr val="accent2"/>
              </a:solidFill>
              <a:latin typeface="DM Sans"/>
              <a:ea typeface="DM Sans"/>
              <a:cs typeface="DM Sans"/>
              <a:sym typeface="DM Sans"/>
            </a:endParaRPr>
          </a:p>
        </p:txBody>
      </p:sp>
      <p:sp>
        <p:nvSpPr>
          <p:cNvPr id="553" name="Google Shape;553;p68"/>
          <p:cNvSpPr txBox="1"/>
          <p:nvPr/>
        </p:nvSpPr>
        <p:spPr>
          <a:xfrm>
            <a:off x="3281631" y="3817570"/>
            <a:ext cx="56352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raw_data as SELECT * FROM json.`…`</a:t>
            </a:r>
            <a:endParaRPr b="0" i="0" sz="1600" u="none" cap="none" strike="noStrike">
              <a:solidFill>
                <a:srgbClr val="000000"/>
              </a:solidFill>
              <a:latin typeface="Arial"/>
              <a:ea typeface="Arial"/>
              <a:cs typeface="Arial"/>
              <a:sym typeface="Arial"/>
            </a:endParaRPr>
          </a:p>
        </p:txBody>
      </p:sp>
      <p:sp>
        <p:nvSpPr>
          <p:cNvPr id="554" name="Google Shape;554;p68"/>
          <p:cNvSpPr txBox="1"/>
          <p:nvPr/>
        </p:nvSpPr>
        <p:spPr>
          <a:xfrm>
            <a:off x="3281630" y="4156182"/>
            <a:ext cx="58602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clean_data as SELECT … FROM raw_data</a:t>
            </a:r>
            <a:endParaRPr b="0" i="0" sz="1600" u="none" cap="none" strike="noStrike">
              <a:solidFill>
                <a:srgbClr val="000000"/>
              </a:solidFill>
              <a:latin typeface="Consolas"/>
              <a:ea typeface="Consolas"/>
              <a:cs typeface="Consolas"/>
              <a:sym typeface="Consolas"/>
            </a:endParaRPr>
          </a:p>
        </p:txBody>
      </p:sp>
      <p:sp>
        <p:nvSpPr>
          <p:cNvPr id="555" name="Google Shape;555;p68"/>
          <p:cNvSpPr/>
          <p:nvPr/>
        </p:nvSpPr>
        <p:spPr>
          <a:xfrm>
            <a:off x="3281631" y="4572157"/>
            <a:ext cx="5635200" cy="11931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56" name="Google Shape;556;p68"/>
          <p:cNvPicPr preferRelativeResize="0"/>
          <p:nvPr/>
        </p:nvPicPr>
        <p:blipFill rotWithShape="1">
          <a:blip r:embed="rId3">
            <a:alphaModFix/>
          </a:blip>
          <a:srcRect b="0" l="0" r="0" t="0"/>
          <a:stretch/>
        </p:blipFill>
        <p:spPr>
          <a:xfrm>
            <a:off x="4301296" y="4740464"/>
            <a:ext cx="1760186" cy="914162"/>
          </a:xfrm>
          <a:prstGeom prst="rect">
            <a:avLst/>
          </a:prstGeom>
          <a:noFill/>
          <a:ln>
            <a:noFill/>
          </a:ln>
        </p:spPr>
      </p:pic>
      <p:pic>
        <p:nvPicPr>
          <p:cNvPr id="557" name="Google Shape;557;p68"/>
          <p:cNvPicPr preferRelativeResize="0"/>
          <p:nvPr/>
        </p:nvPicPr>
        <p:blipFill rotWithShape="1">
          <a:blip r:embed="rId4">
            <a:alphaModFix/>
          </a:blip>
          <a:srcRect b="0" l="0" r="0" t="0"/>
          <a:stretch/>
        </p:blipFill>
        <p:spPr>
          <a:xfrm>
            <a:off x="6557734" y="4677744"/>
            <a:ext cx="1176777" cy="914163"/>
          </a:xfrm>
          <a:prstGeom prst="rect">
            <a:avLst/>
          </a:prstGeom>
          <a:noFill/>
          <a:ln>
            <a:noFill/>
          </a:ln>
        </p:spPr>
      </p:pic>
      <p:sp>
        <p:nvSpPr>
          <p:cNvPr id="558" name="Google Shape;558;p68"/>
          <p:cNvSpPr/>
          <p:nvPr/>
        </p:nvSpPr>
        <p:spPr>
          <a:xfrm>
            <a:off x="1764055" y="38175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Dependency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Management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559" name="Google Shape;559;p68"/>
          <p:cNvPicPr preferRelativeResize="0"/>
          <p:nvPr/>
        </p:nvPicPr>
        <p:blipFill rotWithShape="1">
          <a:blip r:embed="rId5">
            <a:alphaModFix/>
          </a:blip>
          <a:srcRect b="0" l="0" r="0" t="0"/>
          <a:stretch/>
        </p:blipFill>
        <p:spPr>
          <a:xfrm>
            <a:off x="1970531" y="4665868"/>
            <a:ext cx="1005578" cy="1005578"/>
          </a:xfrm>
          <a:prstGeom prst="rect">
            <a:avLst/>
          </a:prstGeom>
          <a:noFill/>
          <a:ln>
            <a:noFill/>
          </a:ln>
        </p:spPr>
      </p:pic>
      <p:sp>
        <p:nvSpPr>
          <p:cNvPr id="560" name="Google Shape;560;p68"/>
          <p:cNvSpPr/>
          <p:nvPr/>
        </p:nvSpPr>
        <p:spPr>
          <a:xfrm>
            <a:off x="9015954" y="38175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Daily Partition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Computation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sp>
        <p:nvSpPr>
          <p:cNvPr id="561" name="Google Shape;561;p68"/>
          <p:cNvSpPr/>
          <p:nvPr/>
        </p:nvSpPr>
        <p:spPr>
          <a:xfrm>
            <a:off x="10478101" y="3821381"/>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Checkpointing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&amp; Retries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562" name="Google Shape;562;p68"/>
          <p:cNvPicPr preferRelativeResize="0"/>
          <p:nvPr/>
        </p:nvPicPr>
        <p:blipFill rotWithShape="1">
          <a:blip r:embed="rId6">
            <a:alphaModFix/>
          </a:blip>
          <a:srcRect b="0" l="0" r="0" t="0"/>
          <a:stretch/>
        </p:blipFill>
        <p:spPr>
          <a:xfrm>
            <a:off x="9222431" y="4572157"/>
            <a:ext cx="1005577" cy="1005578"/>
          </a:xfrm>
          <a:prstGeom prst="rect">
            <a:avLst/>
          </a:prstGeom>
          <a:noFill/>
          <a:ln>
            <a:noFill/>
          </a:ln>
        </p:spPr>
      </p:pic>
      <p:pic>
        <p:nvPicPr>
          <p:cNvPr id="563" name="Google Shape;563;p68"/>
          <p:cNvPicPr preferRelativeResize="0"/>
          <p:nvPr/>
        </p:nvPicPr>
        <p:blipFill rotWithShape="1">
          <a:blip r:embed="rId7">
            <a:alphaModFix/>
          </a:blip>
          <a:srcRect b="0" l="0" r="0" t="0"/>
          <a:stretch/>
        </p:blipFill>
        <p:spPr>
          <a:xfrm>
            <a:off x="10684578" y="4572157"/>
            <a:ext cx="1005577" cy="1005578"/>
          </a:xfrm>
          <a:prstGeom prst="rect">
            <a:avLst/>
          </a:prstGeom>
          <a:noFill/>
          <a:ln>
            <a:noFill/>
          </a:ln>
        </p:spPr>
      </p:pic>
      <p:sp>
        <p:nvSpPr>
          <p:cNvPr id="564" name="Google Shape;564;p68"/>
          <p:cNvSpPr/>
          <p:nvPr/>
        </p:nvSpPr>
        <p:spPr>
          <a:xfrm>
            <a:off x="1764056" y="3099087"/>
            <a:ext cx="31173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Quality Checks</a:t>
            </a:r>
            <a:endParaRPr b="0" i="0" sz="1400" u="none" cap="none" strike="noStrike">
              <a:solidFill>
                <a:srgbClr val="000000"/>
              </a:solidFill>
              <a:latin typeface="Arial"/>
              <a:ea typeface="Arial"/>
              <a:cs typeface="Arial"/>
              <a:sym typeface="Arial"/>
            </a:endParaRPr>
          </a:p>
        </p:txBody>
      </p:sp>
      <p:pic>
        <p:nvPicPr>
          <p:cNvPr id="565" name="Google Shape;565;p68"/>
          <p:cNvPicPr preferRelativeResize="0"/>
          <p:nvPr/>
        </p:nvPicPr>
        <p:blipFill rotWithShape="1">
          <a:blip r:embed="rId8">
            <a:alphaModFix/>
          </a:blip>
          <a:srcRect b="0" l="0" r="0" t="0"/>
          <a:stretch/>
        </p:blipFill>
        <p:spPr>
          <a:xfrm>
            <a:off x="2066648" y="3097904"/>
            <a:ext cx="642304" cy="642304"/>
          </a:xfrm>
          <a:prstGeom prst="rect">
            <a:avLst/>
          </a:prstGeom>
          <a:noFill/>
          <a:ln>
            <a:noFill/>
          </a:ln>
        </p:spPr>
      </p:pic>
      <p:sp>
        <p:nvSpPr>
          <p:cNvPr id="566" name="Google Shape;566;p68"/>
          <p:cNvSpPr/>
          <p:nvPr/>
        </p:nvSpPr>
        <p:spPr>
          <a:xfrm>
            <a:off x="5004109" y="3091113"/>
            <a:ext cx="34911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Governance</a:t>
            </a:r>
            <a:endParaRPr b="0" i="0" sz="1400" u="none" cap="none" strike="noStrike">
              <a:solidFill>
                <a:srgbClr val="000000"/>
              </a:solidFill>
              <a:latin typeface="Arial"/>
              <a:ea typeface="Arial"/>
              <a:cs typeface="Arial"/>
              <a:sym typeface="Arial"/>
            </a:endParaRPr>
          </a:p>
        </p:txBody>
      </p:sp>
      <p:pic>
        <p:nvPicPr>
          <p:cNvPr id="567" name="Google Shape;567;p68"/>
          <p:cNvPicPr preferRelativeResize="0"/>
          <p:nvPr/>
        </p:nvPicPr>
        <p:blipFill rotWithShape="1">
          <a:blip r:embed="rId9">
            <a:alphaModFix/>
          </a:blip>
          <a:srcRect b="0" l="0" r="0" t="0"/>
          <a:stretch/>
        </p:blipFill>
        <p:spPr>
          <a:xfrm>
            <a:off x="5628543" y="3128638"/>
            <a:ext cx="583199" cy="583198"/>
          </a:xfrm>
          <a:prstGeom prst="rect">
            <a:avLst/>
          </a:prstGeom>
          <a:noFill/>
          <a:ln>
            <a:noFill/>
          </a:ln>
        </p:spPr>
      </p:pic>
      <p:sp>
        <p:nvSpPr>
          <p:cNvPr id="568" name="Google Shape;568;p68"/>
          <p:cNvSpPr/>
          <p:nvPr/>
        </p:nvSpPr>
        <p:spPr>
          <a:xfrm>
            <a:off x="8617879" y="3097904"/>
            <a:ext cx="32787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Data Discovery</a:t>
            </a:r>
            <a:endParaRPr b="0" i="0" sz="1400" u="none" cap="none" strike="noStrike">
              <a:solidFill>
                <a:srgbClr val="000000"/>
              </a:solidFill>
              <a:latin typeface="Arial"/>
              <a:ea typeface="Arial"/>
              <a:cs typeface="Arial"/>
              <a:sym typeface="Arial"/>
            </a:endParaRPr>
          </a:p>
        </p:txBody>
      </p:sp>
      <p:pic>
        <p:nvPicPr>
          <p:cNvPr id="569" name="Google Shape;569;p68"/>
          <p:cNvPicPr preferRelativeResize="0"/>
          <p:nvPr/>
        </p:nvPicPr>
        <p:blipFill rotWithShape="1">
          <a:blip r:embed="rId10">
            <a:alphaModFix/>
          </a:blip>
          <a:srcRect b="0" l="0" r="0" t="0"/>
          <a:stretch/>
        </p:blipFill>
        <p:spPr>
          <a:xfrm>
            <a:off x="8901275" y="3119125"/>
            <a:ext cx="642304" cy="642304"/>
          </a:xfrm>
          <a:prstGeom prst="rect">
            <a:avLst/>
          </a:prstGeom>
          <a:noFill/>
          <a:ln>
            <a:noFill/>
          </a:ln>
        </p:spPr>
      </p:pic>
      <p:sp>
        <p:nvSpPr>
          <p:cNvPr id="570" name="Google Shape;570;p68"/>
          <p:cNvSpPr/>
          <p:nvPr/>
        </p:nvSpPr>
        <p:spPr>
          <a:xfrm>
            <a:off x="274194" y="3086709"/>
            <a:ext cx="1418400" cy="26784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Backfill Handling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571" name="Google Shape;571;p68"/>
          <p:cNvPicPr preferRelativeResize="0"/>
          <p:nvPr/>
        </p:nvPicPr>
        <p:blipFill rotWithShape="1">
          <a:blip r:embed="rId11">
            <a:alphaModFix/>
          </a:blip>
          <a:srcRect b="0" l="0" r="0" t="0"/>
          <a:stretch/>
        </p:blipFill>
        <p:spPr>
          <a:xfrm>
            <a:off x="480670" y="4494794"/>
            <a:ext cx="1005578" cy="1005578"/>
          </a:xfrm>
          <a:prstGeom prst="rect">
            <a:avLst/>
          </a:prstGeom>
          <a:noFill/>
          <a:ln>
            <a:noFill/>
          </a:ln>
        </p:spPr>
      </p:pic>
      <p:sp>
        <p:nvSpPr>
          <p:cNvPr id="572" name="Google Shape;572;p68"/>
          <p:cNvSpPr/>
          <p:nvPr/>
        </p:nvSpPr>
        <p:spPr>
          <a:xfrm>
            <a:off x="287200" y="2380005"/>
            <a:ext cx="56352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Version Control</a:t>
            </a:r>
            <a:endParaRPr b="0" i="0" sz="1400" u="none" cap="none" strike="noStrike">
              <a:solidFill>
                <a:srgbClr val="000000"/>
              </a:solidFill>
              <a:latin typeface="Arial"/>
              <a:ea typeface="Arial"/>
              <a:cs typeface="Arial"/>
              <a:sym typeface="Arial"/>
            </a:endParaRPr>
          </a:p>
        </p:txBody>
      </p:sp>
      <p:pic>
        <p:nvPicPr>
          <p:cNvPr id="573" name="Google Shape;573;p68"/>
          <p:cNvPicPr preferRelativeResize="0"/>
          <p:nvPr/>
        </p:nvPicPr>
        <p:blipFill rotWithShape="1">
          <a:blip r:embed="rId12">
            <a:alphaModFix/>
          </a:blip>
          <a:srcRect b="0" l="0" r="0" t="0"/>
          <a:stretch/>
        </p:blipFill>
        <p:spPr>
          <a:xfrm>
            <a:off x="1692734" y="2359664"/>
            <a:ext cx="681219" cy="681219"/>
          </a:xfrm>
          <a:prstGeom prst="rect">
            <a:avLst/>
          </a:prstGeom>
          <a:noFill/>
          <a:ln>
            <a:noFill/>
          </a:ln>
        </p:spPr>
      </p:pic>
      <p:sp>
        <p:nvSpPr>
          <p:cNvPr id="574" name="Google Shape;574;p68"/>
          <p:cNvSpPr/>
          <p:nvPr/>
        </p:nvSpPr>
        <p:spPr>
          <a:xfrm>
            <a:off x="6094474" y="2376827"/>
            <a:ext cx="58020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Deployment Infrastructure</a:t>
            </a:r>
            <a:endParaRPr b="0" i="0" sz="1400" u="none" cap="none" strike="noStrike">
              <a:solidFill>
                <a:srgbClr val="000000"/>
              </a:solidFill>
              <a:latin typeface="Arial"/>
              <a:ea typeface="Arial"/>
              <a:cs typeface="Arial"/>
              <a:sym typeface="Arial"/>
            </a:endParaRPr>
          </a:p>
        </p:txBody>
      </p:sp>
      <p:pic>
        <p:nvPicPr>
          <p:cNvPr id="575" name="Google Shape;575;p68"/>
          <p:cNvPicPr preferRelativeResize="0"/>
          <p:nvPr/>
        </p:nvPicPr>
        <p:blipFill rotWithShape="1">
          <a:blip r:embed="rId13">
            <a:alphaModFix/>
          </a:blip>
          <a:srcRect b="0" l="0" r="0" t="0"/>
          <a:stretch/>
        </p:blipFill>
        <p:spPr>
          <a:xfrm>
            <a:off x="7169970" y="2385508"/>
            <a:ext cx="612771" cy="6127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p:nvPr/>
        </p:nvSpPr>
        <p:spPr>
          <a:xfrm>
            <a:off x="3281631" y="3817570"/>
            <a:ext cx="5635200" cy="677100"/>
          </a:xfrm>
          <a:prstGeom prst="roundRect">
            <a:avLst>
              <a:gd fmla="val 16667" name="adj"/>
            </a:avLst>
          </a:prstGeom>
          <a:solidFill>
            <a:schemeClr val="lt1"/>
          </a:solidFill>
          <a:ln cap="flat" cmpd="sng" w="254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2" name="Google Shape;582;p69"/>
          <p:cNvSpPr txBox="1"/>
          <p:nvPr>
            <p:ph type="title"/>
          </p:nvPr>
        </p:nvSpPr>
        <p:spPr>
          <a:xfrm>
            <a:off x="460863" y="185790"/>
            <a:ext cx="11256900" cy="991800"/>
          </a:xfrm>
          <a:prstGeom prst="rect">
            <a:avLst/>
          </a:prstGeom>
          <a:noFill/>
          <a:ln>
            <a:noFill/>
          </a:ln>
        </p:spPr>
        <p:txBody>
          <a:bodyPr anchorCtr="0" anchor="b" bIns="45675" lIns="0" spcFirstLastPara="1" rIns="0" wrap="square" tIns="45675">
            <a:normAutofit/>
          </a:bodyPr>
          <a:lstStyle/>
          <a:p>
            <a:pPr indent="0" lvl="0" marL="0" rtl="0" algn="l">
              <a:lnSpc>
                <a:spcPct val="90000"/>
              </a:lnSpc>
              <a:spcBef>
                <a:spcPts val="0"/>
              </a:spcBef>
              <a:spcAft>
                <a:spcPts val="0"/>
              </a:spcAft>
              <a:buClr>
                <a:schemeClr val="dk1"/>
              </a:buClr>
              <a:buSzPts val="1800"/>
              <a:buNone/>
            </a:pPr>
            <a:r>
              <a:rPr lang="en"/>
              <a:t>Operational </a:t>
            </a:r>
            <a:r>
              <a:rPr lang="en">
                <a:solidFill>
                  <a:schemeClr val="accent3"/>
                </a:solidFill>
              </a:rPr>
              <a:t>complexity dominates</a:t>
            </a:r>
            <a:endParaRPr>
              <a:solidFill>
                <a:schemeClr val="accent3"/>
              </a:solidFill>
            </a:endParaRPr>
          </a:p>
        </p:txBody>
      </p:sp>
      <p:sp>
        <p:nvSpPr>
          <p:cNvPr id="583" name="Google Shape;583;p69"/>
          <p:cNvSpPr txBox="1"/>
          <p:nvPr>
            <p:ph idx="1" type="body"/>
          </p:nvPr>
        </p:nvSpPr>
        <p:spPr>
          <a:xfrm>
            <a:off x="460260" y="1177719"/>
            <a:ext cx="11267700" cy="642300"/>
          </a:xfrm>
          <a:prstGeom prst="rect">
            <a:avLst/>
          </a:prstGeom>
          <a:noFill/>
          <a:ln>
            <a:noFill/>
          </a:ln>
        </p:spPr>
        <p:txBody>
          <a:bodyPr anchorCtr="0" anchor="t" bIns="45675" lIns="0" spcFirstLastPara="1" rIns="0" wrap="square" tIns="45675">
            <a:noAutofit/>
          </a:bodyPr>
          <a:lstStyle/>
          <a:p>
            <a:pPr indent="-228530" lvl="0" marL="457062" rtl="0" algn="l">
              <a:lnSpc>
                <a:spcPct val="90000"/>
              </a:lnSpc>
              <a:spcBef>
                <a:spcPts val="0"/>
              </a:spcBef>
              <a:spcAft>
                <a:spcPts val="0"/>
              </a:spcAft>
              <a:buSzPts val="1500"/>
              <a:buNone/>
            </a:pPr>
            <a:r>
              <a:rPr lang="en">
                <a:solidFill>
                  <a:schemeClr val="dk1"/>
                </a:solidFill>
                <a:latin typeface="DM Sans"/>
                <a:ea typeface="DM Sans"/>
                <a:cs typeface="DM Sans"/>
                <a:sym typeface="DM Sans"/>
              </a:rPr>
              <a:t>Time is spent on </a:t>
            </a:r>
            <a:r>
              <a:rPr b="1" i="1" lang="en">
                <a:latin typeface="DM Sans"/>
                <a:ea typeface="DM Sans"/>
                <a:cs typeface="DM Sans"/>
                <a:sym typeface="DM Sans"/>
              </a:rPr>
              <a:t>tooling</a:t>
            </a:r>
            <a:r>
              <a:rPr lang="en">
                <a:solidFill>
                  <a:schemeClr val="dk1"/>
                </a:solidFill>
                <a:latin typeface="DM Sans"/>
                <a:ea typeface="DM Sans"/>
                <a:cs typeface="DM Sans"/>
                <a:sym typeface="DM Sans"/>
              </a:rPr>
              <a:t> instead of on </a:t>
            </a:r>
            <a:r>
              <a:rPr b="1" i="1" lang="en">
                <a:solidFill>
                  <a:schemeClr val="accent2"/>
                </a:solidFill>
                <a:latin typeface="DM Sans"/>
                <a:ea typeface="DM Sans"/>
                <a:cs typeface="DM Sans"/>
                <a:sym typeface="DM Sans"/>
              </a:rPr>
              <a:t>transforming</a:t>
            </a:r>
            <a:endParaRPr b="1">
              <a:solidFill>
                <a:schemeClr val="accent2"/>
              </a:solidFill>
              <a:latin typeface="DM Sans"/>
              <a:ea typeface="DM Sans"/>
              <a:cs typeface="DM Sans"/>
              <a:sym typeface="DM Sans"/>
            </a:endParaRPr>
          </a:p>
        </p:txBody>
      </p:sp>
      <p:sp>
        <p:nvSpPr>
          <p:cNvPr id="584" name="Google Shape;584;p69"/>
          <p:cNvSpPr txBox="1"/>
          <p:nvPr/>
        </p:nvSpPr>
        <p:spPr>
          <a:xfrm>
            <a:off x="3281631" y="3817570"/>
            <a:ext cx="56352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raw_data as SELECT * FROM json.`…`</a:t>
            </a:r>
            <a:endParaRPr b="0" i="0" sz="1600" u="none" cap="none" strike="noStrike">
              <a:solidFill>
                <a:srgbClr val="000000"/>
              </a:solidFill>
              <a:latin typeface="Arial"/>
              <a:ea typeface="Arial"/>
              <a:cs typeface="Arial"/>
              <a:sym typeface="Arial"/>
            </a:endParaRPr>
          </a:p>
        </p:txBody>
      </p:sp>
      <p:sp>
        <p:nvSpPr>
          <p:cNvPr id="585" name="Google Shape;585;p69"/>
          <p:cNvSpPr txBox="1"/>
          <p:nvPr/>
        </p:nvSpPr>
        <p:spPr>
          <a:xfrm>
            <a:off x="3281630" y="4156182"/>
            <a:ext cx="58602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clean_data as SELECT … FROM raw_data</a:t>
            </a:r>
            <a:endParaRPr b="0" i="0" sz="1600" u="none" cap="none" strike="noStrike">
              <a:solidFill>
                <a:srgbClr val="000000"/>
              </a:solidFill>
              <a:latin typeface="Consolas"/>
              <a:ea typeface="Consolas"/>
              <a:cs typeface="Consolas"/>
              <a:sym typeface="Consolas"/>
            </a:endParaRPr>
          </a:p>
        </p:txBody>
      </p:sp>
      <p:sp>
        <p:nvSpPr>
          <p:cNvPr id="586" name="Google Shape;586;p69"/>
          <p:cNvSpPr/>
          <p:nvPr/>
        </p:nvSpPr>
        <p:spPr>
          <a:xfrm>
            <a:off x="3281631" y="4572157"/>
            <a:ext cx="5635200" cy="11931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87" name="Google Shape;587;p69"/>
          <p:cNvPicPr preferRelativeResize="0"/>
          <p:nvPr/>
        </p:nvPicPr>
        <p:blipFill rotWithShape="1">
          <a:blip r:embed="rId3">
            <a:alphaModFix/>
          </a:blip>
          <a:srcRect b="0" l="0" r="0" t="0"/>
          <a:stretch/>
        </p:blipFill>
        <p:spPr>
          <a:xfrm>
            <a:off x="4301296" y="4740464"/>
            <a:ext cx="1760186" cy="914162"/>
          </a:xfrm>
          <a:prstGeom prst="rect">
            <a:avLst/>
          </a:prstGeom>
          <a:noFill/>
          <a:ln>
            <a:noFill/>
          </a:ln>
        </p:spPr>
      </p:pic>
      <p:pic>
        <p:nvPicPr>
          <p:cNvPr id="588" name="Google Shape;588;p69"/>
          <p:cNvPicPr preferRelativeResize="0"/>
          <p:nvPr/>
        </p:nvPicPr>
        <p:blipFill rotWithShape="1">
          <a:blip r:embed="rId4">
            <a:alphaModFix/>
          </a:blip>
          <a:srcRect b="0" l="0" r="0" t="0"/>
          <a:stretch/>
        </p:blipFill>
        <p:spPr>
          <a:xfrm>
            <a:off x="6557734" y="4677744"/>
            <a:ext cx="1176777" cy="914163"/>
          </a:xfrm>
          <a:prstGeom prst="rect">
            <a:avLst/>
          </a:prstGeom>
          <a:noFill/>
          <a:ln>
            <a:noFill/>
          </a:ln>
        </p:spPr>
      </p:pic>
      <p:sp>
        <p:nvSpPr>
          <p:cNvPr id="589" name="Google Shape;589;p69"/>
          <p:cNvSpPr/>
          <p:nvPr/>
        </p:nvSpPr>
        <p:spPr>
          <a:xfrm>
            <a:off x="1764055" y="38175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Dependency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Management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590" name="Google Shape;590;p69"/>
          <p:cNvPicPr preferRelativeResize="0"/>
          <p:nvPr/>
        </p:nvPicPr>
        <p:blipFill rotWithShape="1">
          <a:blip r:embed="rId5">
            <a:alphaModFix/>
          </a:blip>
          <a:srcRect b="0" l="0" r="0" t="0"/>
          <a:stretch/>
        </p:blipFill>
        <p:spPr>
          <a:xfrm>
            <a:off x="1970531" y="4665868"/>
            <a:ext cx="1005578" cy="1005578"/>
          </a:xfrm>
          <a:prstGeom prst="rect">
            <a:avLst/>
          </a:prstGeom>
          <a:noFill/>
          <a:ln>
            <a:noFill/>
          </a:ln>
        </p:spPr>
      </p:pic>
      <p:sp>
        <p:nvSpPr>
          <p:cNvPr id="591" name="Google Shape;591;p69"/>
          <p:cNvSpPr/>
          <p:nvPr/>
        </p:nvSpPr>
        <p:spPr>
          <a:xfrm>
            <a:off x="9015954" y="38175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Daily Partition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Computation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sp>
        <p:nvSpPr>
          <p:cNvPr id="592" name="Google Shape;592;p69"/>
          <p:cNvSpPr/>
          <p:nvPr/>
        </p:nvSpPr>
        <p:spPr>
          <a:xfrm>
            <a:off x="10478101" y="3821381"/>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Checkpointing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&amp; Retries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593" name="Google Shape;593;p69"/>
          <p:cNvPicPr preferRelativeResize="0"/>
          <p:nvPr/>
        </p:nvPicPr>
        <p:blipFill rotWithShape="1">
          <a:blip r:embed="rId6">
            <a:alphaModFix/>
          </a:blip>
          <a:srcRect b="0" l="0" r="0" t="0"/>
          <a:stretch/>
        </p:blipFill>
        <p:spPr>
          <a:xfrm>
            <a:off x="9222431" y="4572157"/>
            <a:ext cx="1005577" cy="1005578"/>
          </a:xfrm>
          <a:prstGeom prst="rect">
            <a:avLst/>
          </a:prstGeom>
          <a:noFill/>
          <a:ln>
            <a:noFill/>
          </a:ln>
        </p:spPr>
      </p:pic>
      <p:pic>
        <p:nvPicPr>
          <p:cNvPr id="594" name="Google Shape;594;p69"/>
          <p:cNvPicPr preferRelativeResize="0"/>
          <p:nvPr/>
        </p:nvPicPr>
        <p:blipFill rotWithShape="1">
          <a:blip r:embed="rId7">
            <a:alphaModFix/>
          </a:blip>
          <a:srcRect b="0" l="0" r="0" t="0"/>
          <a:stretch/>
        </p:blipFill>
        <p:spPr>
          <a:xfrm>
            <a:off x="10684578" y="4572157"/>
            <a:ext cx="1005577" cy="1005578"/>
          </a:xfrm>
          <a:prstGeom prst="rect">
            <a:avLst/>
          </a:prstGeom>
          <a:noFill/>
          <a:ln>
            <a:noFill/>
          </a:ln>
        </p:spPr>
      </p:pic>
      <p:sp>
        <p:nvSpPr>
          <p:cNvPr id="595" name="Google Shape;595;p69"/>
          <p:cNvSpPr/>
          <p:nvPr/>
        </p:nvSpPr>
        <p:spPr>
          <a:xfrm>
            <a:off x="1764056" y="3099087"/>
            <a:ext cx="31173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Quality Checks</a:t>
            </a:r>
            <a:endParaRPr b="0" i="0" sz="1400" u="none" cap="none" strike="noStrike">
              <a:solidFill>
                <a:srgbClr val="000000"/>
              </a:solidFill>
              <a:latin typeface="Arial"/>
              <a:ea typeface="Arial"/>
              <a:cs typeface="Arial"/>
              <a:sym typeface="Arial"/>
            </a:endParaRPr>
          </a:p>
        </p:txBody>
      </p:sp>
      <p:pic>
        <p:nvPicPr>
          <p:cNvPr id="596" name="Google Shape;596;p69"/>
          <p:cNvPicPr preferRelativeResize="0"/>
          <p:nvPr/>
        </p:nvPicPr>
        <p:blipFill rotWithShape="1">
          <a:blip r:embed="rId8">
            <a:alphaModFix/>
          </a:blip>
          <a:srcRect b="0" l="0" r="0" t="0"/>
          <a:stretch/>
        </p:blipFill>
        <p:spPr>
          <a:xfrm>
            <a:off x="2066648" y="3097904"/>
            <a:ext cx="642304" cy="642304"/>
          </a:xfrm>
          <a:prstGeom prst="rect">
            <a:avLst/>
          </a:prstGeom>
          <a:noFill/>
          <a:ln>
            <a:noFill/>
          </a:ln>
        </p:spPr>
      </p:pic>
      <p:sp>
        <p:nvSpPr>
          <p:cNvPr id="597" name="Google Shape;597;p69"/>
          <p:cNvSpPr/>
          <p:nvPr/>
        </p:nvSpPr>
        <p:spPr>
          <a:xfrm>
            <a:off x="5004109" y="3091113"/>
            <a:ext cx="34911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Governance</a:t>
            </a:r>
            <a:endParaRPr b="0" i="0" sz="1400" u="none" cap="none" strike="noStrike">
              <a:solidFill>
                <a:srgbClr val="000000"/>
              </a:solidFill>
              <a:latin typeface="Arial"/>
              <a:ea typeface="Arial"/>
              <a:cs typeface="Arial"/>
              <a:sym typeface="Arial"/>
            </a:endParaRPr>
          </a:p>
        </p:txBody>
      </p:sp>
      <p:pic>
        <p:nvPicPr>
          <p:cNvPr id="598" name="Google Shape;598;p69"/>
          <p:cNvPicPr preferRelativeResize="0"/>
          <p:nvPr/>
        </p:nvPicPr>
        <p:blipFill rotWithShape="1">
          <a:blip r:embed="rId9">
            <a:alphaModFix/>
          </a:blip>
          <a:srcRect b="0" l="0" r="0" t="0"/>
          <a:stretch/>
        </p:blipFill>
        <p:spPr>
          <a:xfrm>
            <a:off x="5628543" y="3128638"/>
            <a:ext cx="583199" cy="583198"/>
          </a:xfrm>
          <a:prstGeom prst="rect">
            <a:avLst/>
          </a:prstGeom>
          <a:noFill/>
          <a:ln>
            <a:noFill/>
          </a:ln>
        </p:spPr>
      </p:pic>
      <p:sp>
        <p:nvSpPr>
          <p:cNvPr id="599" name="Google Shape;599;p69"/>
          <p:cNvSpPr/>
          <p:nvPr/>
        </p:nvSpPr>
        <p:spPr>
          <a:xfrm>
            <a:off x="8617879" y="3097904"/>
            <a:ext cx="32787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Data Discovery</a:t>
            </a:r>
            <a:endParaRPr b="0" i="0" sz="1400" u="none" cap="none" strike="noStrike">
              <a:solidFill>
                <a:srgbClr val="000000"/>
              </a:solidFill>
              <a:latin typeface="Arial"/>
              <a:ea typeface="Arial"/>
              <a:cs typeface="Arial"/>
              <a:sym typeface="Arial"/>
            </a:endParaRPr>
          </a:p>
        </p:txBody>
      </p:sp>
      <p:pic>
        <p:nvPicPr>
          <p:cNvPr id="600" name="Google Shape;600;p69"/>
          <p:cNvPicPr preferRelativeResize="0"/>
          <p:nvPr/>
        </p:nvPicPr>
        <p:blipFill rotWithShape="1">
          <a:blip r:embed="rId10">
            <a:alphaModFix/>
          </a:blip>
          <a:srcRect b="0" l="0" r="0" t="0"/>
          <a:stretch/>
        </p:blipFill>
        <p:spPr>
          <a:xfrm>
            <a:off x="8901275" y="3119125"/>
            <a:ext cx="642304" cy="642304"/>
          </a:xfrm>
          <a:prstGeom prst="rect">
            <a:avLst/>
          </a:prstGeom>
          <a:noFill/>
          <a:ln>
            <a:noFill/>
          </a:ln>
        </p:spPr>
      </p:pic>
      <p:sp>
        <p:nvSpPr>
          <p:cNvPr id="601" name="Google Shape;601;p69"/>
          <p:cNvSpPr/>
          <p:nvPr/>
        </p:nvSpPr>
        <p:spPr>
          <a:xfrm>
            <a:off x="274194" y="3086709"/>
            <a:ext cx="1418400" cy="26784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Backfill Handling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02" name="Google Shape;602;p69"/>
          <p:cNvPicPr preferRelativeResize="0"/>
          <p:nvPr/>
        </p:nvPicPr>
        <p:blipFill rotWithShape="1">
          <a:blip r:embed="rId11">
            <a:alphaModFix/>
          </a:blip>
          <a:srcRect b="0" l="0" r="0" t="0"/>
          <a:stretch/>
        </p:blipFill>
        <p:spPr>
          <a:xfrm>
            <a:off x="480670" y="4494794"/>
            <a:ext cx="1005578" cy="1005578"/>
          </a:xfrm>
          <a:prstGeom prst="rect">
            <a:avLst/>
          </a:prstGeom>
          <a:noFill/>
          <a:ln>
            <a:noFill/>
          </a:ln>
        </p:spPr>
      </p:pic>
      <p:sp>
        <p:nvSpPr>
          <p:cNvPr id="603" name="Google Shape;603;p69"/>
          <p:cNvSpPr/>
          <p:nvPr/>
        </p:nvSpPr>
        <p:spPr>
          <a:xfrm>
            <a:off x="287200" y="2380005"/>
            <a:ext cx="56352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Version Control</a:t>
            </a:r>
            <a:endParaRPr b="0" i="0" sz="1400" u="none" cap="none" strike="noStrike">
              <a:solidFill>
                <a:srgbClr val="000000"/>
              </a:solidFill>
              <a:latin typeface="Arial"/>
              <a:ea typeface="Arial"/>
              <a:cs typeface="Arial"/>
              <a:sym typeface="Arial"/>
            </a:endParaRPr>
          </a:p>
        </p:txBody>
      </p:sp>
      <p:pic>
        <p:nvPicPr>
          <p:cNvPr id="604" name="Google Shape;604;p69"/>
          <p:cNvPicPr preferRelativeResize="0"/>
          <p:nvPr/>
        </p:nvPicPr>
        <p:blipFill rotWithShape="1">
          <a:blip r:embed="rId12">
            <a:alphaModFix/>
          </a:blip>
          <a:srcRect b="0" l="0" r="0" t="0"/>
          <a:stretch/>
        </p:blipFill>
        <p:spPr>
          <a:xfrm>
            <a:off x="1692734" y="2359664"/>
            <a:ext cx="681219" cy="681219"/>
          </a:xfrm>
          <a:prstGeom prst="rect">
            <a:avLst/>
          </a:prstGeom>
          <a:noFill/>
          <a:ln>
            <a:noFill/>
          </a:ln>
        </p:spPr>
      </p:pic>
      <p:sp>
        <p:nvSpPr>
          <p:cNvPr id="605" name="Google Shape;605;p69"/>
          <p:cNvSpPr/>
          <p:nvPr/>
        </p:nvSpPr>
        <p:spPr>
          <a:xfrm>
            <a:off x="6094474" y="2376827"/>
            <a:ext cx="58020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Deployment Infrastructure</a:t>
            </a:r>
            <a:endParaRPr b="0" i="0" sz="1400" u="none" cap="none" strike="noStrike">
              <a:solidFill>
                <a:srgbClr val="000000"/>
              </a:solidFill>
              <a:latin typeface="Arial"/>
              <a:ea typeface="Arial"/>
              <a:cs typeface="Arial"/>
              <a:sym typeface="Arial"/>
            </a:endParaRPr>
          </a:p>
        </p:txBody>
      </p:sp>
      <p:pic>
        <p:nvPicPr>
          <p:cNvPr id="606" name="Google Shape;606;p69"/>
          <p:cNvPicPr preferRelativeResize="0"/>
          <p:nvPr/>
        </p:nvPicPr>
        <p:blipFill rotWithShape="1">
          <a:blip r:embed="rId13">
            <a:alphaModFix/>
          </a:blip>
          <a:srcRect b="0" l="0" r="0" t="0"/>
          <a:stretch/>
        </p:blipFill>
        <p:spPr>
          <a:xfrm>
            <a:off x="7169970" y="2385508"/>
            <a:ext cx="612771" cy="612771"/>
          </a:xfrm>
          <a:prstGeom prst="rect">
            <a:avLst/>
          </a:prstGeom>
          <a:noFill/>
          <a:ln>
            <a:noFill/>
          </a:ln>
        </p:spPr>
      </p:pic>
      <p:sp>
        <p:nvSpPr>
          <p:cNvPr id="607" name="Google Shape;607;p69"/>
          <p:cNvSpPr/>
          <p:nvPr/>
        </p:nvSpPr>
        <p:spPr>
          <a:xfrm>
            <a:off x="2992355" y="3575936"/>
            <a:ext cx="6149400" cy="1193100"/>
          </a:xfrm>
          <a:prstGeom prst="rect">
            <a:avLst/>
          </a:prstGeom>
          <a:solidFill>
            <a:schemeClr val="accent1">
              <a:alpha val="86670"/>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0"/>
          <p:cNvSpPr txBox="1"/>
          <p:nvPr>
            <p:ph type="title"/>
          </p:nvPr>
        </p:nvSpPr>
        <p:spPr>
          <a:xfrm>
            <a:off x="460863" y="185790"/>
            <a:ext cx="11256900" cy="991800"/>
          </a:xfrm>
          <a:prstGeom prst="rect">
            <a:avLst/>
          </a:prstGeom>
          <a:noFill/>
          <a:ln>
            <a:noFill/>
          </a:ln>
        </p:spPr>
        <p:txBody>
          <a:bodyPr anchorCtr="0" anchor="b" bIns="45675" lIns="0" spcFirstLastPara="1" rIns="0" wrap="square" tIns="45675">
            <a:normAutofit/>
          </a:bodyPr>
          <a:lstStyle/>
          <a:p>
            <a:pPr indent="0" lvl="0" marL="0" rtl="0" algn="l">
              <a:lnSpc>
                <a:spcPct val="90000"/>
              </a:lnSpc>
              <a:spcBef>
                <a:spcPts val="0"/>
              </a:spcBef>
              <a:spcAft>
                <a:spcPts val="0"/>
              </a:spcAft>
              <a:buClr>
                <a:schemeClr val="dk1"/>
              </a:buClr>
              <a:buSzPts val="1800"/>
              <a:buNone/>
            </a:pPr>
            <a:r>
              <a:rPr lang="en"/>
              <a:t>Where you should </a:t>
            </a:r>
            <a:r>
              <a:rPr lang="en">
                <a:solidFill>
                  <a:schemeClr val="accent2"/>
                </a:solidFill>
              </a:rPr>
              <a:t>focus your time</a:t>
            </a:r>
            <a:endParaRPr>
              <a:solidFill>
                <a:schemeClr val="accent2"/>
              </a:solidFill>
            </a:endParaRPr>
          </a:p>
        </p:txBody>
      </p:sp>
      <p:sp>
        <p:nvSpPr>
          <p:cNvPr id="614" name="Google Shape;614;p70"/>
          <p:cNvSpPr txBox="1"/>
          <p:nvPr>
            <p:ph idx="1" type="body"/>
          </p:nvPr>
        </p:nvSpPr>
        <p:spPr>
          <a:xfrm>
            <a:off x="460260" y="1177719"/>
            <a:ext cx="11267700" cy="642300"/>
          </a:xfrm>
          <a:prstGeom prst="rect">
            <a:avLst/>
          </a:prstGeom>
          <a:noFill/>
          <a:ln>
            <a:noFill/>
          </a:ln>
        </p:spPr>
        <p:txBody>
          <a:bodyPr anchorCtr="0" anchor="t" bIns="45675" lIns="0" spcFirstLastPara="1" rIns="0" wrap="square" tIns="45675">
            <a:noAutofit/>
          </a:bodyPr>
          <a:lstStyle/>
          <a:p>
            <a:pPr indent="-228530" lvl="0" marL="457062" rtl="0" algn="l">
              <a:lnSpc>
                <a:spcPct val="90000"/>
              </a:lnSpc>
              <a:spcBef>
                <a:spcPts val="0"/>
              </a:spcBef>
              <a:spcAft>
                <a:spcPts val="0"/>
              </a:spcAft>
              <a:buSzPts val="1500"/>
              <a:buNone/>
            </a:pPr>
            <a:r>
              <a:rPr lang="en">
                <a:solidFill>
                  <a:schemeClr val="dk1"/>
                </a:solidFill>
                <a:latin typeface="DM Sans"/>
                <a:ea typeface="DM Sans"/>
                <a:cs typeface="DM Sans"/>
                <a:sym typeface="DM Sans"/>
              </a:rPr>
              <a:t>Getting </a:t>
            </a:r>
            <a:r>
              <a:rPr lang="en">
                <a:solidFill>
                  <a:schemeClr val="accent2"/>
                </a:solidFill>
                <a:latin typeface="DM Sans"/>
                <a:ea typeface="DM Sans"/>
                <a:cs typeface="DM Sans"/>
                <a:sym typeface="DM Sans"/>
              </a:rPr>
              <a:t>value</a:t>
            </a:r>
            <a:r>
              <a:rPr lang="en">
                <a:solidFill>
                  <a:schemeClr val="dk1"/>
                </a:solidFill>
                <a:latin typeface="DM Sans"/>
                <a:ea typeface="DM Sans"/>
                <a:cs typeface="DM Sans"/>
                <a:sym typeface="DM Sans"/>
              </a:rPr>
              <a:t> from data</a:t>
            </a:r>
            <a:endParaRPr>
              <a:solidFill>
                <a:schemeClr val="dk1"/>
              </a:solidFill>
              <a:latin typeface="DM Sans"/>
              <a:ea typeface="DM Sans"/>
              <a:cs typeface="DM Sans"/>
              <a:sym typeface="DM Sans"/>
            </a:endParaRPr>
          </a:p>
        </p:txBody>
      </p:sp>
      <p:sp>
        <p:nvSpPr>
          <p:cNvPr id="615" name="Google Shape;615;p70"/>
          <p:cNvSpPr/>
          <p:nvPr/>
        </p:nvSpPr>
        <p:spPr>
          <a:xfrm>
            <a:off x="3281631" y="4584857"/>
            <a:ext cx="5635200" cy="11931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16" name="Google Shape;616;p70"/>
          <p:cNvPicPr preferRelativeResize="0"/>
          <p:nvPr/>
        </p:nvPicPr>
        <p:blipFill rotWithShape="1">
          <a:blip r:embed="rId3">
            <a:alphaModFix/>
          </a:blip>
          <a:srcRect b="0" l="0" r="0" t="0"/>
          <a:stretch/>
        </p:blipFill>
        <p:spPr>
          <a:xfrm>
            <a:off x="4301296" y="4753164"/>
            <a:ext cx="1760186" cy="914162"/>
          </a:xfrm>
          <a:prstGeom prst="rect">
            <a:avLst/>
          </a:prstGeom>
          <a:noFill/>
          <a:ln>
            <a:noFill/>
          </a:ln>
        </p:spPr>
      </p:pic>
      <p:pic>
        <p:nvPicPr>
          <p:cNvPr id="617" name="Google Shape;617;p70"/>
          <p:cNvPicPr preferRelativeResize="0"/>
          <p:nvPr/>
        </p:nvPicPr>
        <p:blipFill rotWithShape="1">
          <a:blip r:embed="rId4">
            <a:alphaModFix/>
          </a:blip>
          <a:srcRect b="0" l="0" r="0" t="0"/>
          <a:stretch/>
        </p:blipFill>
        <p:spPr>
          <a:xfrm>
            <a:off x="6557734" y="4690444"/>
            <a:ext cx="1176777" cy="914163"/>
          </a:xfrm>
          <a:prstGeom prst="rect">
            <a:avLst/>
          </a:prstGeom>
          <a:noFill/>
          <a:ln>
            <a:noFill/>
          </a:ln>
        </p:spPr>
      </p:pic>
      <p:sp>
        <p:nvSpPr>
          <p:cNvPr id="618" name="Google Shape;618;p70"/>
          <p:cNvSpPr/>
          <p:nvPr/>
        </p:nvSpPr>
        <p:spPr>
          <a:xfrm>
            <a:off x="1764055" y="38302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Dependency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Management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19" name="Google Shape;619;p70"/>
          <p:cNvPicPr preferRelativeResize="0"/>
          <p:nvPr/>
        </p:nvPicPr>
        <p:blipFill rotWithShape="1">
          <a:blip r:embed="rId5">
            <a:alphaModFix/>
          </a:blip>
          <a:srcRect b="0" l="0" r="0" t="0"/>
          <a:stretch/>
        </p:blipFill>
        <p:spPr>
          <a:xfrm>
            <a:off x="1970531" y="4678568"/>
            <a:ext cx="1005578" cy="1005578"/>
          </a:xfrm>
          <a:prstGeom prst="rect">
            <a:avLst/>
          </a:prstGeom>
          <a:noFill/>
          <a:ln>
            <a:noFill/>
          </a:ln>
        </p:spPr>
      </p:pic>
      <p:sp>
        <p:nvSpPr>
          <p:cNvPr id="620" name="Google Shape;620;p70"/>
          <p:cNvSpPr/>
          <p:nvPr/>
        </p:nvSpPr>
        <p:spPr>
          <a:xfrm>
            <a:off x="9015954" y="38302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Daily Partition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Computation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sp>
        <p:nvSpPr>
          <p:cNvPr id="621" name="Google Shape;621;p70"/>
          <p:cNvSpPr/>
          <p:nvPr/>
        </p:nvSpPr>
        <p:spPr>
          <a:xfrm>
            <a:off x="10478101" y="3834081"/>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Checkpointing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&amp; Retries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22" name="Google Shape;622;p70"/>
          <p:cNvPicPr preferRelativeResize="0"/>
          <p:nvPr/>
        </p:nvPicPr>
        <p:blipFill rotWithShape="1">
          <a:blip r:embed="rId6">
            <a:alphaModFix/>
          </a:blip>
          <a:srcRect b="0" l="0" r="0" t="0"/>
          <a:stretch/>
        </p:blipFill>
        <p:spPr>
          <a:xfrm>
            <a:off x="9222431" y="4584857"/>
            <a:ext cx="1005577" cy="1005578"/>
          </a:xfrm>
          <a:prstGeom prst="rect">
            <a:avLst/>
          </a:prstGeom>
          <a:noFill/>
          <a:ln>
            <a:noFill/>
          </a:ln>
        </p:spPr>
      </p:pic>
      <p:pic>
        <p:nvPicPr>
          <p:cNvPr id="623" name="Google Shape;623;p70"/>
          <p:cNvPicPr preferRelativeResize="0"/>
          <p:nvPr/>
        </p:nvPicPr>
        <p:blipFill rotWithShape="1">
          <a:blip r:embed="rId7">
            <a:alphaModFix/>
          </a:blip>
          <a:srcRect b="0" l="0" r="0" t="0"/>
          <a:stretch/>
        </p:blipFill>
        <p:spPr>
          <a:xfrm>
            <a:off x="10684578" y="4584857"/>
            <a:ext cx="1005577" cy="1005578"/>
          </a:xfrm>
          <a:prstGeom prst="rect">
            <a:avLst/>
          </a:prstGeom>
          <a:noFill/>
          <a:ln>
            <a:noFill/>
          </a:ln>
        </p:spPr>
      </p:pic>
      <p:sp>
        <p:nvSpPr>
          <p:cNvPr id="624" name="Google Shape;624;p70"/>
          <p:cNvSpPr/>
          <p:nvPr/>
        </p:nvSpPr>
        <p:spPr>
          <a:xfrm>
            <a:off x="1764056" y="3111787"/>
            <a:ext cx="31173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Quality Checks</a:t>
            </a:r>
            <a:endParaRPr b="0" i="0" sz="1400" u="none" cap="none" strike="noStrike">
              <a:solidFill>
                <a:srgbClr val="000000"/>
              </a:solidFill>
              <a:latin typeface="Arial"/>
              <a:ea typeface="Arial"/>
              <a:cs typeface="Arial"/>
              <a:sym typeface="Arial"/>
            </a:endParaRPr>
          </a:p>
        </p:txBody>
      </p:sp>
      <p:pic>
        <p:nvPicPr>
          <p:cNvPr id="625" name="Google Shape;625;p70"/>
          <p:cNvPicPr preferRelativeResize="0"/>
          <p:nvPr/>
        </p:nvPicPr>
        <p:blipFill rotWithShape="1">
          <a:blip r:embed="rId8">
            <a:alphaModFix/>
          </a:blip>
          <a:srcRect b="0" l="0" r="0" t="0"/>
          <a:stretch/>
        </p:blipFill>
        <p:spPr>
          <a:xfrm>
            <a:off x="2066648" y="3110604"/>
            <a:ext cx="642304" cy="642304"/>
          </a:xfrm>
          <a:prstGeom prst="rect">
            <a:avLst/>
          </a:prstGeom>
          <a:noFill/>
          <a:ln>
            <a:noFill/>
          </a:ln>
        </p:spPr>
      </p:pic>
      <p:sp>
        <p:nvSpPr>
          <p:cNvPr id="626" name="Google Shape;626;p70"/>
          <p:cNvSpPr/>
          <p:nvPr/>
        </p:nvSpPr>
        <p:spPr>
          <a:xfrm>
            <a:off x="5004109" y="3103813"/>
            <a:ext cx="34911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Governance</a:t>
            </a:r>
            <a:endParaRPr b="0" i="0" sz="1400" u="none" cap="none" strike="noStrike">
              <a:solidFill>
                <a:srgbClr val="000000"/>
              </a:solidFill>
              <a:latin typeface="Arial"/>
              <a:ea typeface="Arial"/>
              <a:cs typeface="Arial"/>
              <a:sym typeface="Arial"/>
            </a:endParaRPr>
          </a:p>
        </p:txBody>
      </p:sp>
      <p:pic>
        <p:nvPicPr>
          <p:cNvPr id="627" name="Google Shape;627;p70"/>
          <p:cNvPicPr preferRelativeResize="0"/>
          <p:nvPr/>
        </p:nvPicPr>
        <p:blipFill rotWithShape="1">
          <a:blip r:embed="rId9">
            <a:alphaModFix/>
          </a:blip>
          <a:srcRect b="0" l="0" r="0" t="0"/>
          <a:stretch/>
        </p:blipFill>
        <p:spPr>
          <a:xfrm>
            <a:off x="5628543" y="3141338"/>
            <a:ext cx="583199" cy="583198"/>
          </a:xfrm>
          <a:prstGeom prst="rect">
            <a:avLst/>
          </a:prstGeom>
          <a:noFill/>
          <a:ln>
            <a:noFill/>
          </a:ln>
        </p:spPr>
      </p:pic>
      <p:sp>
        <p:nvSpPr>
          <p:cNvPr id="628" name="Google Shape;628;p70"/>
          <p:cNvSpPr/>
          <p:nvPr/>
        </p:nvSpPr>
        <p:spPr>
          <a:xfrm>
            <a:off x="8617879" y="3110604"/>
            <a:ext cx="32787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Data Discovery</a:t>
            </a:r>
            <a:endParaRPr b="0" i="0" sz="1400" u="none" cap="none" strike="noStrike">
              <a:solidFill>
                <a:srgbClr val="000000"/>
              </a:solidFill>
              <a:latin typeface="Arial"/>
              <a:ea typeface="Arial"/>
              <a:cs typeface="Arial"/>
              <a:sym typeface="Arial"/>
            </a:endParaRPr>
          </a:p>
        </p:txBody>
      </p:sp>
      <p:pic>
        <p:nvPicPr>
          <p:cNvPr id="629" name="Google Shape;629;p70"/>
          <p:cNvPicPr preferRelativeResize="0"/>
          <p:nvPr/>
        </p:nvPicPr>
        <p:blipFill rotWithShape="1">
          <a:blip r:embed="rId10">
            <a:alphaModFix/>
          </a:blip>
          <a:srcRect b="0" l="0" r="0" t="0"/>
          <a:stretch/>
        </p:blipFill>
        <p:spPr>
          <a:xfrm>
            <a:off x="8901275" y="3131825"/>
            <a:ext cx="642304" cy="642304"/>
          </a:xfrm>
          <a:prstGeom prst="rect">
            <a:avLst/>
          </a:prstGeom>
          <a:noFill/>
          <a:ln>
            <a:noFill/>
          </a:ln>
        </p:spPr>
      </p:pic>
      <p:sp>
        <p:nvSpPr>
          <p:cNvPr id="630" name="Google Shape;630;p70"/>
          <p:cNvSpPr/>
          <p:nvPr/>
        </p:nvSpPr>
        <p:spPr>
          <a:xfrm>
            <a:off x="274194" y="3099409"/>
            <a:ext cx="1418400" cy="26784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Backfill Handling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31" name="Google Shape;631;p70"/>
          <p:cNvPicPr preferRelativeResize="0"/>
          <p:nvPr/>
        </p:nvPicPr>
        <p:blipFill rotWithShape="1">
          <a:blip r:embed="rId11">
            <a:alphaModFix/>
          </a:blip>
          <a:srcRect b="0" l="0" r="0" t="0"/>
          <a:stretch/>
        </p:blipFill>
        <p:spPr>
          <a:xfrm>
            <a:off x="480670" y="4507494"/>
            <a:ext cx="1005578" cy="1005578"/>
          </a:xfrm>
          <a:prstGeom prst="rect">
            <a:avLst/>
          </a:prstGeom>
          <a:noFill/>
          <a:ln>
            <a:noFill/>
          </a:ln>
        </p:spPr>
      </p:pic>
      <p:sp>
        <p:nvSpPr>
          <p:cNvPr id="632" name="Google Shape;632;p70"/>
          <p:cNvSpPr/>
          <p:nvPr/>
        </p:nvSpPr>
        <p:spPr>
          <a:xfrm>
            <a:off x="287200" y="2392705"/>
            <a:ext cx="56352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Version Control</a:t>
            </a:r>
            <a:endParaRPr b="0" i="0" sz="1400" u="none" cap="none" strike="noStrike">
              <a:solidFill>
                <a:srgbClr val="000000"/>
              </a:solidFill>
              <a:latin typeface="Arial"/>
              <a:ea typeface="Arial"/>
              <a:cs typeface="Arial"/>
              <a:sym typeface="Arial"/>
            </a:endParaRPr>
          </a:p>
        </p:txBody>
      </p:sp>
      <p:pic>
        <p:nvPicPr>
          <p:cNvPr id="633" name="Google Shape;633;p70"/>
          <p:cNvPicPr preferRelativeResize="0"/>
          <p:nvPr/>
        </p:nvPicPr>
        <p:blipFill rotWithShape="1">
          <a:blip r:embed="rId12">
            <a:alphaModFix/>
          </a:blip>
          <a:srcRect b="0" l="0" r="0" t="0"/>
          <a:stretch/>
        </p:blipFill>
        <p:spPr>
          <a:xfrm>
            <a:off x="1692734" y="2372364"/>
            <a:ext cx="681219" cy="681219"/>
          </a:xfrm>
          <a:prstGeom prst="rect">
            <a:avLst/>
          </a:prstGeom>
          <a:noFill/>
          <a:ln>
            <a:noFill/>
          </a:ln>
        </p:spPr>
      </p:pic>
      <p:sp>
        <p:nvSpPr>
          <p:cNvPr id="634" name="Google Shape;634;p70"/>
          <p:cNvSpPr/>
          <p:nvPr/>
        </p:nvSpPr>
        <p:spPr>
          <a:xfrm>
            <a:off x="6094474" y="2389527"/>
            <a:ext cx="58020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Deployment Infrastructure</a:t>
            </a:r>
            <a:endParaRPr b="0" i="0" sz="1400" u="none" cap="none" strike="noStrike">
              <a:solidFill>
                <a:srgbClr val="000000"/>
              </a:solidFill>
              <a:latin typeface="Arial"/>
              <a:ea typeface="Arial"/>
              <a:cs typeface="Arial"/>
              <a:sym typeface="Arial"/>
            </a:endParaRPr>
          </a:p>
        </p:txBody>
      </p:sp>
      <p:pic>
        <p:nvPicPr>
          <p:cNvPr id="635" name="Google Shape;635;p70"/>
          <p:cNvPicPr preferRelativeResize="0"/>
          <p:nvPr/>
        </p:nvPicPr>
        <p:blipFill rotWithShape="1">
          <a:blip r:embed="rId13">
            <a:alphaModFix/>
          </a:blip>
          <a:srcRect b="0" l="0" r="0" t="0"/>
          <a:stretch/>
        </p:blipFill>
        <p:spPr>
          <a:xfrm>
            <a:off x="7169970" y="2398208"/>
            <a:ext cx="612771" cy="612771"/>
          </a:xfrm>
          <a:prstGeom prst="rect">
            <a:avLst/>
          </a:prstGeom>
          <a:noFill/>
          <a:ln>
            <a:noFill/>
          </a:ln>
        </p:spPr>
      </p:pic>
      <p:sp>
        <p:nvSpPr>
          <p:cNvPr id="636" name="Google Shape;636;p70"/>
          <p:cNvSpPr/>
          <p:nvPr/>
        </p:nvSpPr>
        <p:spPr>
          <a:xfrm>
            <a:off x="-746048" y="1769345"/>
            <a:ext cx="14290200" cy="2028600"/>
          </a:xfrm>
          <a:prstGeom prst="rect">
            <a:avLst/>
          </a:prstGeom>
          <a:solidFill>
            <a:schemeClr val="lt1">
              <a:alpha val="86670"/>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7" name="Google Shape;637;p70"/>
          <p:cNvSpPr/>
          <p:nvPr/>
        </p:nvSpPr>
        <p:spPr>
          <a:xfrm>
            <a:off x="-746048" y="3810438"/>
            <a:ext cx="3984000" cy="2028600"/>
          </a:xfrm>
          <a:prstGeom prst="rect">
            <a:avLst/>
          </a:prstGeom>
          <a:solidFill>
            <a:schemeClr val="lt1">
              <a:alpha val="86670"/>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8" name="Google Shape;638;p70"/>
          <p:cNvSpPr/>
          <p:nvPr/>
        </p:nvSpPr>
        <p:spPr>
          <a:xfrm>
            <a:off x="8991410" y="3789039"/>
            <a:ext cx="3039900" cy="2278500"/>
          </a:xfrm>
          <a:prstGeom prst="rect">
            <a:avLst/>
          </a:prstGeom>
          <a:solidFill>
            <a:schemeClr val="lt1">
              <a:alpha val="86670"/>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9" name="Google Shape;639;p70"/>
          <p:cNvSpPr/>
          <p:nvPr/>
        </p:nvSpPr>
        <p:spPr>
          <a:xfrm>
            <a:off x="3149324" y="4576043"/>
            <a:ext cx="5938500" cy="2278500"/>
          </a:xfrm>
          <a:prstGeom prst="rect">
            <a:avLst/>
          </a:prstGeom>
          <a:solidFill>
            <a:schemeClr val="lt1">
              <a:alpha val="86670"/>
            </a:schemeClr>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0" name="Google Shape;640;p70"/>
          <p:cNvSpPr/>
          <p:nvPr/>
        </p:nvSpPr>
        <p:spPr>
          <a:xfrm>
            <a:off x="3281629" y="3842416"/>
            <a:ext cx="5635200" cy="677100"/>
          </a:xfrm>
          <a:prstGeom prst="roundRect">
            <a:avLst>
              <a:gd fmla="val 16667" name="adj"/>
            </a:avLst>
          </a:prstGeom>
          <a:solidFill>
            <a:schemeClr val="lt1"/>
          </a:solidFill>
          <a:ln cap="flat" cmpd="sng" w="254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1" name="Google Shape;641;p70"/>
          <p:cNvSpPr txBox="1"/>
          <p:nvPr/>
        </p:nvSpPr>
        <p:spPr>
          <a:xfrm>
            <a:off x="3281631" y="3830270"/>
            <a:ext cx="5443200" cy="5847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raw_data as SELECT * FROM json.`…`</a:t>
            </a:r>
            <a:endParaRPr b="0" i="0" sz="1600" u="none" cap="none" strike="noStrike">
              <a:solidFill>
                <a:srgbClr val="000000"/>
              </a:solidFill>
              <a:latin typeface="Arial"/>
              <a:ea typeface="Arial"/>
              <a:cs typeface="Arial"/>
              <a:sym typeface="Arial"/>
            </a:endParaRPr>
          </a:p>
        </p:txBody>
      </p:sp>
      <p:sp>
        <p:nvSpPr>
          <p:cNvPr id="642" name="Google Shape;642;p70"/>
          <p:cNvSpPr txBox="1"/>
          <p:nvPr/>
        </p:nvSpPr>
        <p:spPr>
          <a:xfrm>
            <a:off x="3281630" y="4168882"/>
            <a:ext cx="58602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Consolas"/>
                <a:ea typeface="Consolas"/>
                <a:cs typeface="Consolas"/>
                <a:sym typeface="Consolas"/>
              </a:rPr>
              <a:t>CREATE TABLE clean_data as SELECT … FROM raw_data</a:t>
            </a:r>
            <a:endParaRPr b="0" i="0" sz="1600" u="none" cap="none" strike="noStrike">
              <a:solidFill>
                <a:srgbClr val="000000"/>
              </a:solidFill>
              <a:latin typeface="Consolas"/>
              <a:ea typeface="Consolas"/>
              <a:cs typeface="Consolas"/>
              <a:sym typeface="Consola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1"/>
          <p:cNvSpPr/>
          <p:nvPr/>
        </p:nvSpPr>
        <p:spPr>
          <a:xfrm>
            <a:off x="4220925" y="2745572"/>
            <a:ext cx="38367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Unity Catalog*</a:t>
            </a:r>
            <a:endParaRPr b="0" i="0" sz="1400" u="none" cap="none" strike="noStrike">
              <a:solidFill>
                <a:srgbClr val="000000"/>
              </a:solidFill>
              <a:latin typeface="Arial"/>
              <a:ea typeface="Arial"/>
              <a:cs typeface="Arial"/>
              <a:sym typeface="Arial"/>
            </a:endParaRPr>
          </a:p>
        </p:txBody>
      </p:sp>
      <p:sp>
        <p:nvSpPr>
          <p:cNvPr id="649" name="Google Shape;649;p71"/>
          <p:cNvSpPr/>
          <p:nvPr/>
        </p:nvSpPr>
        <p:spPr>
          <a:xfrm>
            <a:off x="337599" y="2748989"/>
            <a:ext cx="37866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Repos</a:t>
            </a:r>
            <a:endParaRPr b="0" i="0" sz="1400" u="none" cap="none" strike="noStrike">
              <a:solidFill>
                <a:srgbClr val="000000"/>
              </a:solidFill>
              <a:latin typeface="Arial"/>
              <a:ea typeface="Arial"/>
              <a:cs typeface="Arial"/>
              <a:sym typeface="Arial"/>
            </a:endParaRPr>
          </a:p>
        </p:txBody>
      </p:sp>
      <p:sp>
        <p:nvSpPr>
          <p:cNvPr id="650" name="Google Shape;650;p71"/>
          <p:cNvSpPr/>
          <p:nvPr/>
        </p:nvSpPr>
        <p:spPr>
          <a:xfrm>
            <a:off x="8154380" y="2738613"/>
            <a:ext cx="3709200" cy="642300"/>
          </a:xfrm>
          <a:prstGeom prst="roundRect">
            <a:avLst>
              <a:gd fmla="val 16667" name="adj"/>
            </a:avLst>
          </a:prstGeom>
          <a:solidFill>
            <a:schemeClr val="lt1"/>
          </a:solidFill>
          <a:ln cap="flat" cmpd="sng" w="25400">
            <a:solidFill>
              <a:schemeClr val="accent3"/>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Databricks Workflows</a:t>
            </a:r>
            <a:endParaRPr b="0" i="0" sz="1400" u="none" cap="none" strike="noStrike">
              <a:solidFill>
                <a:srgbClr val="000000"/>
              </a:solidFill>
              <a:latin typeface="Arial"/>
              <a:ea typeface="Arial"/>
              <a:cs typeface="Arial"/>
              <a:sym typeface="Arial"/>
            </a:endParaRPr>
          </a:p>
        </p:txBody>
      </p:sp>
      <p:sp>
        <p:nvSpPr>
          <p:cNvPr id="651" name="Google Shape;651;p71"/>
          <p:cNvSpPr/>
          <p:nvPr/>
        </p:nvSpPr>
        <p:spPr>
          <a:xfrm>
            <a:off x="334850" y="1866581"/>
            <a:ext cx="11540400" cy="820800"/>
          </a:xfrm>
          <a:prstGeom prst="roundRect">
            <a:avLst>
              <a:gd fmla="val 16667" name="adj"/>
            </a:avLst>
          </a:prstGeom>
          <a:solidFill>
            <a:schemeClr val="lt1"/>
          </a:solidFill>
          <a:ln cap="flat" cmpd="sng" w="254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2" name="Google Shape;652;p71"/>
          <p:cNvSpPr txBox="1"/>
          <p:nvPr>
            <p:ph type="title"/>
          </p:nvPr>
        </p:nvSpPr>
        <p:spPr>
          <a:xfrm>
            <a:off x="460863" y="185790"/>
            <a:ext cx="11256900" cy="991800"/>
          </a:xfrm>
          <a:prstGeom prst="rect">
            <a:avLst/>
          </a:prstGeom>
          <a:noFill/>
          <a:ln>
            <a:noFill/>
          </a:ln>
        </p:spPr>
        <p:txBody>
          <a:bodyPr anchorCtr="0" anchor="b" bIns="45675" lIns="0" spcFirstLastPara="1" rIns="0" wrap="square" tIns="45675">
            <a:normAutofit/>
          </a:bodyPr>
          <a:lstStyle/>
          <a:p>
            <a:pPr indent="0" lvl="0" marL="0" rtl="0" algn="l">
              <a:lnSpc>
                <a:spcPct val="90000"/>
              </a:lnSpc>
              <a:spcBef>
                <a:spcPts val="0"/>
              </a:spcBef>
              <a:spcAft>
                <a:spcPts val="0"/>
              </a:spcAft>
              <a:buClr>
                <a:schemeClr val="dk1"/>
              </a:buClr>
              <a:buSzPts val="1800"/>
              <a:buNone/>
            </a:pPr>
            <a:r>
              <a:rPr lang="en"/>
              <a:t>Introducing Delta Live Tables</a:t>
            </a:r>
            <a:endParaRPr/>
          </a:p>
        </p:txBody>
      </p:sp>
      <p:sp>
        <p:nvSpPr>
          <p:cNvPr id="653" name="Google Shape;653;p71"/>
          <p:cNvSpPr txBox="1"/>
          <p:nvPr>
            <p:ph idx="1" type="body"/>
          </p:nvPr>
        </p:nvSpPr>
        <p:spPr>
          <a:xfrm>
            <a:off x="460260" y="1177719"/>
            <a:ext cx="11267700" cy="642300"/>
          </a:xfrm>
          <a:prstGeom prst="rect">
            <a:avLst/>
          </a:prstGeom>
          <a:noFill/>
          <a:ln>
            <a:noFill/>
          </a:ln>
        </p:spPr>
        <p:txBody>
          <a:bodyPr anchorCtr="0" anchor="t" bIns="45675" lIns="0" spcFirstLastPara="1" rIns="0" wrap="square" tIns="45675">
            <a:noAutofit/>
          </a:bodyPr>
          <a:lstStyle/>
          <a:p>
            <a:pPr indent="-228530" lvl="0" marL="457062" rtl="0" algn="l">
              <a:lnSpc>
                <a:spcPct val="90000"/>
              </a:lnSpc>
              <a:spcBef>
                <a:spcPts val="0"/>
              </a:spcBef>
              <a:spcAft>
                <a:spcPts val="0"/>
              </a:spcAft>
              <a:buSzPts val="1500"/>
              <a:buNone/>
            </a:pPr>
            <a:r>
              <a:rPr lang="en">
                <a:solidFill>
                  <a:schemeClr val="dk1"/>
                </a:solidFill>
                <a:latin typeface="DM Sans"/>
                <a:ea typeface="DM Sans"/>
                <a:cs typeface="DM Sans"/>
                <a:sym typeface="DM Sans"/>
              </a:rPr>
              <a:t>From query to </a:t>
            </a:r>
            <a:r>
              <a:rPr lang="en">
                <a:solidFill>
                  <a:schemeClr val="accent2"/>
                </a:solidFill>
                <a:latin typeface="DM Sans"/>
                <a:ea typeface="DM Sans"/>
                <a:cs typeface="DM Sans"/>
                <a:sym typeface="DM Sans"/>
              </a:rPr>
              <a:t>production pipeline</a:t>
            </a:r>
            <a:r>
              <a:rPr lang="en">
                <a:solidFill>
                  <a:schemeClr val="dk1"/>
                </a:solidFill>
                <a:latin typeface="DM Sans"/>
                <a:ea typeface="DM Sans"/>
                <a:cs typeface="DM Sans"/>
                <a:sym typeface="DM Sans"/>
              </a:rPr>
              <a:t> just by adding </a:t>
            </a:r>
            <a:r>
              <a:rPr lang="en">
                <a:solidFill>
                  <a:schemeClr val="accent2"/>
                </a:solidFill>
                <a:latin typeface="DM Sans"/>
                <a:ea typeface="DM Sans"/>
                <a:cs typeface="DM Sans"/>
                <a:sym typeface="DM Sans"/>
              </a:rPr>
              <a:t>LIVE</a:t>
            </a:r>
            <a:r>
              <a:rPr lang="en">
                <a:latin typeface="DM Sans"/>
                <a:ea typeface="DM Sans"/>
                <a:cs typeface="DM Sans"/>
                <a:sym typeface="DM Sans"/>
              </a:rPr>
              <a:t>. </a:t>
            </a:r>
            <a:endParaRPr>
              <a:latin typeface="DM Sans"/>
              <a:ea typeface="DM Sans"/>
              <a:cs typeface="DM Sans"/>
              <a:sym typeface="DM Sans"/>
            </a:endParaRPr>
          </a:p>
        </p:txBody>
      </p:sp>
      <p:sp>
        <p:nvSpPr>
          <p:cNvPr id="654" name="Google Shape;654;p71"/>
          <p:cNvSpPr txBox="1"/>
          <p:nvPr/>
        </p:nvSpPr>
        <p:spPr>
          <a:xfrm>
            <a:off x="2842084" y="1998612"/>
            <a:ext cx="66480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DM Mono"/>
                <a:ea typeface="DM Mono"/>
                <a:cs typeface="DM Mono"/>
                <a:sym typeface="DM Mono"/>
              </a:rPr>
              <a:t>CREATE</a:t>
            </a:r>
            <a:r>
              <a:rPr b="0" i="0" lang="en" sz="1600" u="none" cap="none" strike="noStrike">
                <a:solidFill>
                  <a:srgbClr val="000000"/>
                </a:solidFill>
                <a:latin typeface="DM Mono"/>
                <a:ea typeface="DM Mono"/>
                <a:cs typeface="DM Mono"/>
                <a:sym typeface="DM Mono"/>
              </a:rPr>
              <a:t> </a:t>
            </a:r>
            <a:r>
              <a:rPr b="0" i="0" lang="en" sz="1600" u="none" cap="none" strike="noStrike">
                <a:solidFill>
                  <a:schemeClr val="accent2"/>
                </a:solidFill>
                <a:latin typeface="DM Mono"/>
                <a:ea typeface="DM Mono"/>
                <a:cs typeface="DM Mono"/>
                <a:sym typeface="DM Mono"/>
              </a:rPr>
              <a:t>LIVE</a:t>
            </a:r>
            <a:r>
              <a:rPr b="0" i="0" lang="en" sz="1600" u="none" cap="none" strike="noStrike">
                <a:solidFill>
                  <a:srgbClr val="000000"/>
                </a:solidFill>
                <a:latin typeface="DM Mono"/>
                <a:ea typeface="DM Mono"/>
                <a:cs typeface="DM Mono"/>
                <a:sym typeface="DM Mono"/>
              </a:rPr>
              <a:t> TABLE raw_data as SELECT * FROM </a:t>
            </a:r>
            <a:r>
              <a:rPr b="0" i="0" lang="en" sz="1600" u="none" cap="none" strike="noStrike">
                <a:solidFill>
                  <a:schemeClr val="accent3"/>
                </a:solidFill>
                <a:latin typeface="DM Mono"/>
                <a:ea typeface="DM Mono"/>
                <a:cs typeface="DM Mono"/>
                <a:sym typeface="DM Mono"/>
              </a:rPr>
              <a:t>json.`…`</a:t>
            </a:r>
            <a:endParaRPr b="0" i="0" sz="1600" u="none" cap="none" strike="noStrike">
              <a:solidFill>
                <a:schemeClr val="accent3"/>
              </a:solidFill>
              <a:latin typeface="DM Mono"/>
              <a:ea typeface="DM Mono"/>
              <a:cs typeface="DM Mono"/>
              <a:sym typeface="DM Mono"/>
            </a:endParaRPr>
          </a:p>
        </p:txBody>
      </p:sp>
      <p:sp>
        <p:nvSpPr>
          <p:cNvPr id="655" name="Google Shape;655;p71"/>
          <p:cNvSpPr txBox="1"/>
          <p:nvPr/>
        </p:nvSpPr>
        <p:spPr>
          <a:xfrm>
            <a:off x="2842083" y="2283068"/>
            <a:ext cx="7635900" cy="3384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DM Mono"/>
                <a:ea typeface="DM Mono"/>
                <a:cs typeface="DM Mono"/>
                <a:sym typeface="DM Mono"/>
              </a:rPr>
              <a:t>CREATE </a:t>
            </a:r>
            <a:r>
              <a:rPr b="0" i="0" lang="en" sz="1600" u="none" cap="none" strike="noStrike">
                <a:solidFill>
                  <a:schemeClr val="accent2"/>
                </a:solidFill>
                <a:latin typeface="DM Mono"/>
                <a:ea typeface="DM Mono"/>
                <a:cs typeface="DM Mono"/>
                <a:sym typeface="DM Mono"/>
              </a:rPr>
              <a:t>LIVE</a:t>
            </a:r>
            <a:r>
              <a:rPr b="0" i="0" lang="en" sz="1600" u="none" cap="none" strike="noStrike">
                <a:solidFill>
                  <a:srgbClr val="000000"/>
                </a:solidFill>
                <a:latin typeface="DM Mono"/>
                <a:ea typeface="DM Mono"/>
                <a:cs typeface="DM Mono"/>
                <a:sym typeface="DM Mono"/>
              </a:rPr>
              <a:t> TABLE clean_data as SELECT … FROM </a:t>
            </a:r>
            <a:r>
              <a:rPr b="0" i="0" lang="en" sz="1600" u="none" cap="none" strike="noStrike">
                <a:solidFill>
                  <a:schemeClr val="accent2"/>
                </a:solidFill>
                <a:latin typeface="DM Mono"/>
                <a:ea typeface="DM Mono"/>
                <a:cs typeface="DM Mono"/>
                <a:sym typeface="DM Mono"/>
              </a:rPr>
              <a:t>LIVE</a:t>
            </a:r>
            <a:r>
              <a:rPr b="0" i="0" lang="en" sz="1600" u="none" cap="none" strike="noStrike">
                <a:solidFill>
                  <a:srgbClr val="000000"/>
                </a:solidFill>
                <a:latin typeface="DM Mono"/>
                <a:ea typeface="DM Mono"/>
                <a:cs typeface="DM Mono"/>
                <a:sym typeface="DM Mono"/>
              </a:rPr>
              <a:t>.raw_data</a:t>
            </a:r>
            <a:endParaRPr b="0" i="0" sz="1600" u="none" cap="none" strike="noStrike">
              <a:solidFill>
                <a:srgbClr val="000000"/>
              </a:solidFill>
              <a:latin typeface="DM Mono"/>
              <a:ea typeface="DM Mono"/>
              <a:cs typeface="DM Mono"/>
              <a:sym typeface="DM Mono"/>
            </a:endParaRPr>
          </a:p>
        </p:txBody>
      </p:sp>
      <p:sp>
        <p:nvSpPr>
          <p:cNvPr id="656" name="Google Shape;656;p71"/>
          <p:cNvSpPr/>
          <p:nvPr/>
        </p:nvSpPr>
        <p:spPr>
          <a:xfrm>
            <a:off x="3281631" y="4927757"/>
            <a:ext cx="5635200" cy="119310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57" name="Google Shape;657;p71"/>
          <p:cNvPicPr preferRelativeResize="0"/>
          <p:nvPr/>
        </p:nvPicPr>
        <p:blipFill rotWithShape="1">
          <a:blip r:embed="rId3">
            <a:alphaModFix/>
          </a:blip>
          <a:srcRect b="0" l="0" r="0" t="0"/>
          <a:stretch/>
        </p:blipFill>
        <p:spPr>
          <a:xfrm>
            <a:off x="4301296" y="5096064"/>
            <a:ext cx="1760186" cy="914162"/>
          </a:xfrm>
          <a:prstGeom prst="rect">
            <a:avLst/>
          </a:prstGeom>
          <a:noFill/>
          <a:ln>
            <a:noFill/>
          </a:ln>
        </p:spPr>
      </p:pic>
      <p:pic>
        <p:nvPicPr>
          <p:cNvPr id="658" name="Google Shape;658;p71"/>
          <p:cNvPicPr preferRelativeResize="0"/>
          <p:nvPr/>
        </p:nvPicPr>
        <p:blipFill rotWithShape="1">
          <a:blip r:embed="rId4">
            <a:alphaModFix/>
          </a:blip>
          <a:srcRect b="0" l="0" r="0" t="0"/>
          <a:stretch/>
        </p:blipFill>
        <p:spPr>
          <a:xfrm>
            <a:off x="6557734" y="5033344"/>
            <a:ext cx="1176777" cy="914163"/>
          </a:xfrm>
          <a:prstGeom prst="rect">
            <a:avLst/>
          </a:prstGeom>
          <a:noFill/>
          <a:ln>
            <a:noFill/>
          </a:ln>
        </p:spPr>
      </p:pic>
      <p:sp>
        <p:nvSpPr>
          <p:cNvPr id="659" name="Google Shape;659;p71"/>
          <p:cNvSpPr/>
          <p:nvPr/>
        </p:nvSpPr>
        <p:spPr>
          <a:xfrm>
            <a:off x="1764055" y="41731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Dependency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Management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60" name="Google Shape;660;p71"/>
          <p:cNvPicPr preferRelativeResize="0"/>
          <p:nvPr/>
        </p:nvPicPr>
        <p:blipFill rotWithShape="1">
          <a:blip r:embed="rId5">
            <a:alphaModFix/>
          </a:blip>
          <a:srcRect b="0" l="0" r="0" t="0"/>
          <a:stretch/>
        </p:blipFill>
        <p:spPr>
          <a:xfrm>
            <a:off x="1970531" y="5021468"/>
            <a:ext cx="1005578" cy="1005578"/>
          </a:xfrm>
          <a:prstGeom prst="rect">
            <a:avLst/>
          </a:prstGeom>
          <a:noFill/>
          <a:ln>
            <a:noFill/>
          </a:ln>
        </p:spPr>
      </p:pic>
      <p:sp>
        <p:nvSpPr>
          <p:cNvPr id="661" name="Google Shape;661;p71"/>
          <p:cNvSpPr/>
          <p:nvPr/>
        </p:nvSpPr>
        <p:spPr>
          <a:xfrm>
            <a:off x="9015954" y="4173170"/>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Incremental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Computation*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sp>
        <p:nvSpPr>
          <p:cNvPr id="662" name="Google Shape;662;p71"/>
          <p:cNvSpPr/>
          <p:nvPr/>
        </p:nvSpPr>
        <p:spPr>
          <a:xfrm>
            <a:off x="10478101" y="4176981"/>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Checkpointing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&amp; Retries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63" name="Google Shape;663;p71"/>
          <p:cNvPicPr preferRelativeResize="0"/>
          <p:nvPr/>
        </p:nvPicPr>
        <p:blipFill rotWithShape="1">
          <a:blip r:embed="rId6">
            <a:alphaModFix/>
          </a:blip>
          <a:srcRect b="0" l="0" r="0" t="0"/>
          <a:stretch/>
        </p:blipFill>
        <p:spPr>
          <a:xfrm>
            <a:off x="9222431" y="4927757"/>
            <a:ext cx="1005577" cy="1005578"/>
          </a:xfrm>
          <a:prstGeom prst="rect">
            <a:avLst/>
          </a:prstGeom>
          <a:noFill/>
          <a:ln>
            <a:noFill/>
          </a:ln>
        </p:spPr>
      </p:pic>
      <p:pic>
        <p:nvPicPr>
          <p:cNvPr id="664" name="Google Shape;664;p71"/>
          <p:cNvPicPr preferRelativeResize="0"/>
          <p:nvPr/>
        </p:nvPicPr>
        <p:blipFill rotWithShape="1">
          <a:blip r:embed="rId7">
            <a:alphaModFix/>
          </a:blip>
          <a:srcRect b="0" l="0" r="0" t="0"/>
          <a:stretch/>
        </p:blipFill>
        <p:spPr>
          <a:xfrm>
            <a:off x="10684578" y="4927757"/>
            <a:ext cx="1005577" cy="1005578"/>
          </a:xfrm>
          <a:prstGeom prst="rect">
            <a:avLst/>
          </a:prstGeom>
          <a:noFill/>
          <a:ln>
            <a:noFill/>
          </a:ln>
        </p:spPr>
      </p:pic>
      <p:sp>
        <p:nvSpPr>
          <p:cNvPr id="665" name="Google Shape;665;p71"/>
          <p:cNvSpPr/>
          <p:nvPr/>
        </p:nvSpPr>
        <p:spPr>
          <a:xfrm>
            <a:off x="3380665" y="4242865"/>
            <a:ext cx="5536200" cy="642300"/>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       Expectations</a:t>
            </a:r>
            <a:endParaRPr b="0" i="0" sz="1400" u="none" cap="none" strike="noStrike">
              <a:solidFill>
                <a:srgbClr val="000000"/>
              </a:solidFill>
              <a:latin typeface="Arial"/>
              <a:ea typeface="Arial"/>
              <a:cs typeface="Arial"/>
              <a:sym typeface="Arial"/>
            </a:endParaRPr>
          </a:p>
        </p:txBody>
      </p:sp>
      <p:pic>
        <p:nvPicPr>
          <p:cNvPr id="666" name="Google Shape;666;p71"/>
          <p:cNvPicPr preferRelativeResize="0"/>
          <p:nvPr/>
        </p:nvPicPr>
        <p:blipFill rotWithShape="1">
          <a:blip r:embed="rId8">
            <a:alphaModFix/>
          </a:blip>
          <a:srcRect b="0" l="0" r="0" t="0"/>
          <a:stretch/>
        </p:blipFill>
        <p:spPr>
          <a:xfrm>
            <a:off x="3335355" y="4209007"/>
            <a:ext cx="642304" cy="642304"/>
          </a:xfrm>
          <a:prstGeom prst="rect">
            <a:avLst/>
          </a:prstGeom>
          <a:noFill/>
          <a:ln>
            <a:noFill/>
          </a:ln>
        </p:spPr>
      </p:pic>
      <p:pic>
        <p:nvPicPr>
          <p:cNvPr id="667" name="Google Shape;667;p71"/>
          <p:cNvPicPr preferRelativeResize="0"/>
          <p:nvPr/>
        </p:nvPicPr>
        <p:blipFill rotWithShape="1">
          <a:blip r:embed="rId9">
            <a:alphaModFix/>
          </a:blip>
          <a:srcRect b="0" l="0" r="0" t="0"/>
          <a:stretch/>
        </p:blipFill>
        <p:spPr>
          <a:xfrm>
            <a:off x="4220925" y="2756786"/>
            <a:ext cx="583199" cy="583199"/>
          </a:xfrm>
          <a:prstGeom prst="rect">
            <a:avLst/>
          </a:prstGeom>
          <a:noFill/>
          <a:ln>
            <a:noFill/>
          </a:ln>
        </p:spPr>
      </p:pic>
      <p:pic>
        <p:nvPicPr>
          <p:cNvPr id="668" name="Google Shape;668;p71"/>
          <p:cNvPicPr preferRelativeResize="0"/>
          <p:nvPr/>
        </p:nvPicPr>
        <p:blipFill rotWithShape="1">
          <a:blip r:embed="rId10">
            <a:alphaModFix/>
          </a:blip>
          <a:srcRect b="0" l="0" r="0" t="0"/>
          <a:stretch/>
        </p:blipFill>
        <p:spPr>
          <a:xfrm>
            <a:off x="7384821" y="2745572"/>
            <a:ext cx="642304" cy="642304"/>
          </a:xfrm>
          <a:prstGeom prst="rect">
            <a:avLst/>
          </a:prstGeom>
          <a:noFill/>
          <a:ln>
            <a:noFill/>
          </a:ln>
        </p:spPr>
      </p:pic>
      <p:sp>
        <p:nvSpPr>
          <p:cNvPr id="669" name="Google Shape;669;p71"/>
          <p:cNvSpPr/>
          <p:nvPr/>
        </p:nvSpPr>
        <p:spPr>
          <a:xfrm>
            <a:off x="274194" y="4173169"/>
            <a:ext cx="1418400" cy="1947600"/>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a:ea typeface="Barlow"/>
                <a:cs typeface="Barlow"/>
                <a:sym typeface="Barlow"/>
              </a:rPr>
              <a:t>Full Refresh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a:ea typeface="Barlow"/>
              <a:cs typeface="Barlow"/>
              <a:sym typeface="Barlow"/>
            </a:endParaRPr>
          </a:p>
        </p:txBody>
      </p:sp>
      <p:pic>
        <p:nvPicPr>
          <p:cNvPr id="670" name="Google Shape;670;p71"/>
          <p:cNvPicPr preferRelativeResize="0"/>
          <p:nvPr/>
        </p:nvPicPr>
        <p:blipFill rotWithShape="1">
          <a:blip r:embed="rId11">
            <a:alphaModFix/>
          </a:blip>
          <a:srcRect b="0" l="0" r="0" t="0"/>
          <a:stretch/>
        </p:blipFill>
        <p:spPr>
          <a:xfrm>
            <a:off x="480670" y="4850394"/>
            <a:ext cx="1005578" cy="1005578"/>
          </a:xfrm>
          <a:prstGeom prst="rect">
            <a:avLst/>
          </a:prstGeom>
          <a:noFill/>
          <a:ln>
            <a:noFill/>
          </a:ln>
        </p:spPr>
      </p:pic>
      <p:pic>
        <p:nvPicPr>
          <p:cNvPr id="671" name="Google Shape;671;p71"/>
          <p:cNvPicPr preferRelativeResize="0"/>
          <p:nvPr/>
        </p:nvPicPr>
        <p:blipFill rotWithShape="1">
          <a:blip r:embed="rId12">
            <a:alphaModFix/>
          </a:blip>
          <a:srcRect b="0" l="0" r="0" t="0"/>
          <a:stretch/>
        </p:blipFill>
        <p:spPr>
          <a:xfrm>
            <a:off x="481151" y="2729531"/>
            <a:ext cx="681219" cy="681219"/>
          </a:xfrm>
          <a:prstGeom prst="rect">
            <a:avLst/>
          </a:prstGeom>
          <a:noFill/>
          <a:ln>
            <a:noFill/>
          </a:ln>
        </p:spPr>
      </p:pic>
      <p:pic>
        <p:nvPicPr>
          <p:cNvPr id="672" name="Google Shape;672;p71"/>
          <p:cNvPicPr preferRelativeResize="0"/>
          <p:nvPr/>
        </p:nvPicPr>
        <p:blipFill rotWithShape="1">
          <a:blip r:embed="rId13">
            <a:alphaModFix/>
          </a:blip>
          <a:srcRect b="0" l="0" r="0" t="0"/>
          <a:stretch/>
        </p:blipFill>
        <p:spPr>
          <a:xfrm>
            <a:off x="8403177" y="2729531"/>
            <a:ext cx="612771" cy="612771"/>
          </a:xfrm>
          <a:prstGeom prst="rect">
            <a:avLst/>
          </a:prstGeom>
          <a:noFill/>
          <a:ln>
            <a:noFill/>
          </a:ln>
        </p:spPr>
      </p:pic>
      <p:sp>
        <p:nvSpPr>
          <p:cNvPr id="673" name="Google Shape;673;p71"/>
          <p:cNvSpPr/>
          <p:nvPr/>
        </p:nvSpPr>
        <p:spPr>
          <a:xfrm>
            <a:off x="334850" y="3452813"/>
            <a:ext cx="11540400" cy="677100"/>
          </a:xfrm>
          <a:prstGeom prst="roundRect">
            <a:avLst>
              <a:gd fmla="val 16667" name="adj"/>
            </a:avLst>
          </a:prstGeom>
          <a:solidFill>
            <a:schemeClr val="lt1"/>
          </a:solidFill>
          <a:ln cap="flat" cmpd="sng" w="25400">
            <a:solidFill>
              <a:schemeClr val="dk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DM Sans"/>
                <a:ea typeface="DM Sans"/>
                <a:cs typeface="DM Sans"/>
                <a:sym typeface="DM Sans"/>
              </a:rPr>
              <a:t>Delta</a:t>
            </a:r>
            <a:r>
              <a:rPr b="1" i="0" lang="en" sz="3600" u="none" cap="none" strike="noStrike">
                <a:solidFill>
                  <a:schemeClr val="accent2"/>
                </a:solidFill>
                <a:latin typeface="DM Sans"/>
                <a:ea typeface="DM Sans"/>
                <a:cs typeface="DM Sans"/>
                <a:sym typeface="DM Sans"/>
              </a:rPr>
              <a:t> Live </a:t>
            </a:r>
            <a:r>
              <a:rPr b="1" i="0" lang="en" sz="3600" u="none" cap="none" strike="noStrike">
                <a:solidFill>
                  <a:schemeClr val="dk1"/>
                </a:solidFill>
                <a:latin typeface="DM Sans"/>
                <a:ea typeface="DM Sans"/>
                <a:cs typeface="DM Sans"/>
                <a:sym typeface="DM Sans"/>
              </a:rPr>
              <a:t>Tables</a:t>
            </a:r>
            <a:endParaRPr b="1" i="0" sz="3600" u="none" cap="none" strike="noStrike">
              <a:solidFill>
                <a:schemeClr val="dk1"/>
              </a:solidFill>
              <a:latin typeface="DM Sans"/>
              <a:ea typeface="DM Sans"/>
              <a:cs typeface="DM Sans"/>
              <a:sym typeface="DM Sans"/>
            </a:endParaRPr>
          </a:p>
        </p:txBody>
      </p:sp>
      <p:sp>
        <p:nvSpPr>
          <p:cNvPr id="674" name="Google Shape;674;p71"/>
          <p:cNvSpPr txBox="1"/>
          <p:nvPr/>
        </p:nvSpPr>
        <p:spPr>
          <a:xfrm>
            <a:off x="9222431" y="6380145"/>
            <a:ext cx="142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DM Sans"/>
                <a:ea typeface="DM Sans"/>
                <a:cs typeface="DM Sans"/>
                <a:sym typeface="DM Sans"/>
              </a:rPr>
              <a:t>* Coming Soon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Delta Live Tables</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680" name="Google Shape;680;p7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681" name="Google Shape;681;p72"/>
          <p:cNvPicPr preferRelativeResize="0"/>
          <p:nvPr/>
        </p:nvPicPr>
        <p:blipFill>
          <a:blip r:embed="rId3">
            <a:alphaModFix/>
          </a:blip>
          <a:stretch>
            <a:fillRect/>
          </a:stretch>
        </p:blipFill>
        <p:spPr>
          <a:xfrm>
            <a:off x="673025" y="954951"/>
            <a:ext cx="10601723" cy="5632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
              <a:t>Automated Data Management</a:t>
            </a:r>
            <a:endParaRPr/>
          </a:p>
        </p:txBody>
      </p:sp>
      <p:sp>
        <p:nvSpPr>
          <p:cNvPr id="687" name="Google Shape;687;p73"/>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p>
            <a:pPr indent="0" lvl="0" marL="76200" rtl="0" algn="l">
              <a:lnSpc>
                <a:spcPct val="115000"/>
              </a:lnSpc>
              <a:spcBef>
                <a:spcPts val="1100"/>
              </a:spcBef>
              <a:spcAft>
                <a:spcPts val="0"/>
              </a:spcAft>
              <a:buSzPts val="1600"/>
              <a:buNone/>
            </a:pPr>
            <a:r>
              <a:rPr b="1" lang="en" sz="1400"/>
              <a:t>What:</a:t>
            </a:r>
            <a:endParaRPr b="1" sz="1400"/>
          </a:p>
          <a:p>
            <a:pPr indent="0" lvl="0" marL="76200" rtl="0" algn="l">
              <a:lnSpc>
                <a:spcPct val="115000"/>
              </a:lnSpc>
              <a:spcBef>
                <a:spcPts val="1100"/>
              </a:spcBef>
              <a:spcAft>
                <a:spcPts val="0"/>
              </a:spcAft>
              <a:buSzPts val="1600"/>
              <a:buNone/>
            </a:pPr>
            <a:r>
              <a:rPr lang="en" sz="1400"/>
              <a:t>DLT encodes Delta best practices automatically when creating DLT tables.</a:t>
            </a:r>
            <a:endParaRPr sz="1400"/>
          </a:p>
          <a:p>
            <a:pPr indent="0" lvl="0" marL="76200" rtl="0" algn="l">
              <a:lnSpc>
                <a:spcPct val="115000"/>
              </a:lnSpc>
              <a:spcBef>
                <a:spcPts val="1100"/>
              </a:spcBef>
              <a:spcAft>
                <a:spcPts val="0"/>
              </a:spcAft>
              <a:buSzPts val="1600"/>
              <a:buNone/>
            </a:pPr>
            <a:r>
              <a:rPr b="1" lang="en" sz="1400"/>
              <a:t>How:</a:t>
            </a:r>
            <a:endParaRPr b="1" sz="1400"/>
          </a:p>
          <a:p>
            <a:pPr indent="0" lvl="0" marL="76200" rtl="0" algn="l">
              <a:lnSpc>
                <a:spcPct val="115000"/>
              </a:lnSpc>
              <a:spcBef>
                <a:spcPts val="1100"/>
              </a:spcBef>
              <a:spcAft>
                <a:spcPts val="0"/>
              </a:spcAft>
              <a:buSzPts val="1600"/>
              <a:buNone/>
            </a:pPr>
            <a:r>
              <a:rPr lang="en" sz="1400"/>
              <a:t>DLT sets the following properties:</a:t>
            </a:r>
            <a:endParaRPr sz="1400"/>
          </a:p>
          <a:p>
            <a:pPr indent="-317500" lvl="0" marL="457200" rtl="0" algn="l">
              <a:lnSpc>
                <a:spcPct val="115000"/>
              </a:lnSpc>
              <a:spcBef>
                <a:spcPts val="1100"/>
              </a:spcBef>
              <a:spcAft>
                <a:spcPts val="0"/>
              </a:spcAft>
              <a:buSzPts val="1400"/>
              <a:buFont typeface="DM Mono"/>
              <a:buChar char="•"/>
            </a:pPr>
            <a:r>
              <a:rPr lang="en" sz="1400">
                <a:latin typeface="DM Mono"/>
                <a:ea typeface="DM Mono"/>
                <a:cs typeface="DM Mono"/>
                <a:sym typeface="DM Mono"/>
              </a:rPr>
              <a:t>optimizeWrite </a:t>
            </a:r>
            <a:endParaRPr sz="1400">
              <a:latin typeface="DM Mono"/>
              <a:ea typeface="DM Mono"/>
              <a:cs typeface="DM Mono"/>
              <a:sym typeface="DM Mono"/>
            </a:endParaRPr>
          </a:p>
          <a:p>
            <a:pPr indent="-317500" lvl="0" marL="457200" rtl="0" algn="l">
              <a:lnSpc>
                <a:spcPct val="115000"/>
              </a:lnSpc>
              <a:spcBef>
                <a:spcPts val="0"/>
              </a:spcBef>
              <a:spcAft>
                <a:spcPts val="0"/>
              </a:spcAft>
              <a:buSzPts val="1400"/>
              <a:buFont typeface="DM Mono"/>
              <a:buChar char="•"/>
            </a:pPr>
            <a:r>
              <a:rPr lang="en" sz="1400">
                <a:latin typeface="DM Mono"/>
                <a:ea typeface="DM Mono"/>
                <a:cs typeface="DM Mono"/>
                <a:sym typeface="DM Mono"/>
              </a:rPr>
              <a:t>autoCompact </a:t>
            </a:r>
            <a:endParaRPr sz="1400">
              <a:latin typeface="DM Mono"/>
              <a:ea typeface="DM Mono"/>
              <a:cs typeface="DM Mono"/>
              <a:sym typeface="DM Mono"/>
            </a:endParaRPr>
          </a:p>
          <a:p>
            <a:pPr indent="-317500" lvl="0" marL="457200" rtl="0" algn="l">
              <a:lnSpc>
                <a:spcPct val="115000"/>
              </a:lnSpc>
              <a:spcBef>
                <a:spcPts val="0"/>
              </a:spcBef>
              <a:spcAft>
                <a:spcPts val="0"/>
              </a:spcAft>
              <a:buSzPts val="1400"/>
              <a:buFont typeface="DM Mono"/>
              <a:buChar char="•"/>
            </a:pPr>
            <a:r>
              <a:rPr lang="en" sz="1400">
                <a:latin typeface="DM Mono"/>
                <a:ea typeface="DM Mono"/>
                <a:cs typeface="DM Mono"/>
                <a:sym typeface="DM Mono"/>
              </a:rPr>
              <a:t>tuneFileSizesForRewrites </a:t>
            </a:r>
            <a:endParaRPr sz="1400">
              <a:latin typeface="DM Mono"/>
              <a:ea typeface="DM Mono"/>
              <a:cs typeface="DM Mono"/>
              <a:sym typeface="DM Mono"/>
            </a:endParaRPr>
          </a:p>
          <a:p>
            <a:pPr indent="0" lvl="0" marL="76200" rtl="0" algn="l">
              <a:lnSpc>
                <a:spcPct val="115000"/>
              </a:lnSpc>
              <a:spcBef>
                <a:spcPts val="1100"/>
              </a:spcBef>
              <a:spcAft>
                <a:spcPts val="0"/>
              </a:spcAft>
              <a:buSzPts val="1600"/>
              <a:buNone/>
            </a:pPr>
            <a:r>
              <a:t/>
            </a:r>
            <a:endParaRPr sz="1400"/>
          </a:p>
          <a:p>
            <a:pPr indent="0" lvl="0" marL="76200" rtl="0" algn="l">
              <a:lnSpc>
                <a:spcPct val="115000"/>
              </a:lnSpc>
              <a:spcBef>
                <a:spcPts val="1100"/>
              </a:spcBef>
              <a:spcAft>
                <a:spcPts val="0"/>
              </a:spcAft>
              <a:buSzPts val="1600"/>
              <a:buNone/>
            </a:pPr>
            <a:r>
              <a:t/>
            </a:r>
            <a:endParaRPr sz="1400"/>
          </a:p>
        </p:txBody>
      </p:sp>
      <p:sp>
        <p:nvSpPr>
          <p:cNvPr id="688" name="Google Shape;688;p73"/>
          <p:cNvSpPr txBox="1"/>
          <p:nvPr>
            <p:ph idx="2" type="subTitle"/>
          </p:nvPr>
        </p:nvSpPr>
        <p:spPr>
          <a:xfrm>
            <a:off x="764809" y="1174702"/>
            <a:ext cx="10659300" cy="583500"/>
          </a:xfrm>
          <a:prstGeom prst="rect">
            <a:avLst/>
          </a:prstGeom>
          <a:noFill/>
          <a:ln>
            <a:noFill/>
          </a:ln>
        </p:spPr>
        <p:txBody>
          <a:bodyPr anchorCtr="0" anchor="t" bIns="0" lIns="0" spcFirstLastPara="1" rIns="0" wrap="square" tIns="0">
            <a:noAutofit/>
          </a:bodyPr>
          <a:lstStyle/>
          <a:p>
            <a:pPr indent="-381000" lvl="0" marL="457200" rtl="0" algn="l">
              <a:lnSpc>
                <a:spcPct val="90000"/>
              </a:lnSpc>
              <a:spcBef>
                <a:spcPts val="1100"/>
              </a:spcBef>
              <a:spcAft>
                <a:spcPts val="0"/>
              </a:spcAft>
              <a:buSzPts val="2400"/>
              <a:buFont typeface="DM Sans Medium"/>
              <a:buNone/>
            </a:pPr>
            <a:r>
              <a:rPr lang="en"/>
              <a:t>DLT automatically optimizes data for performance &amp; ease-of-use</a:t>
            </a:r>
            <a:endParaRPr/>
          </a:p>
        </p:txBody>
      </p:sp>
      <p:sp>
        <p:nvSpPr>
          <p:cNvPr id="689" name="Google Shape;689;p73"/>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p>
            <a:pPr indent="0" lvl="0" marL="127000" rtl="0" algn="l">
              <a:lnSpc>
                <a:spcPct val="115000"/>
              </a:lnSpc>
              <a:spcBef>
                <a:spcPts val="1100"/>
              </a:spcBef>
              <a:spcAft>
                <a:spcPts val="0"/>
              </a:spcAft>
              <a:buSzPts val="1600"/>
              <a:buNone/>
            </a:pPr>
            <a:r>
              <a:rPr b="1" lang="en" sz="1400"/>
              <a:t>What: </a:t>
            </a:r>
            <a:endParaRPr b="1" sz="1400"/>
          </a:p>
          <a:p>
            <a:pPr indent="0" lvl="0" marL="127000" rtl="0" algn="l">
              <a:lnSpc>
                <a:spcPct val="115000"/>
              </a:lnSpc>
              <a:spcBef>
                <a:spcPts val="1100"/>
              </a:spcBef>
              <a:spcAft>
                <a:spcPts val="0"/>
              </a:spcAft>
              <a:buSzPts val="1600"/>
              <a:buNone/>
            </a:pPr>
            <a:r>
              <a:rPr lang="en" sz="1400"/>
              <a:t>DLT automatically manages your physical data to minimize cost and optimize performance.</a:t>
            </a:r>
            <a:endParaRPr sz="1400"/>
          </a:p>
          <a:p>
            <a:pPr indent="0" lvl="0" marL="127000" rtl="0" algn="l">
              <a:lnSpc>
                <a:spcPct val="115000"/>
              </a:lnSpc>
              <a:spcBef>
                <a:spcPts val="1100"/>
              </a:spcBef>
              <a:spcAft>
                <a:spcPts val="0"/>
              </a:spcAft>
              <a:buSzPts val="1600"/>
              <a:buNone/>
            </a:pPr>
            <a:r>
              <a:rPr b="1" lang="en" sz="1400"/>
              <a:t>How:</a:t>
            </a:r>
            <a:endParaRPr b="1" sz="1400"/>
          </a:p>
          <a:p>
            <a:pPr indent="-317500" lvl="0" marL="457200" rtl="0" algn="l">
              <a:lnSpc>
                <a:spcPct val="115000"/>
              </a:lnSpc>
              <a:spcBef>
                <a:spcPts val="1100"/>
              </a:spcBef>
              <a:spcAft>
                <a:spcPts val="0"/>
              </a:spcAft>
              <a:buSzPts val="1400"/>
              <a:buChar char="•"/>
            </a:pPr>
            <a:r>
              <a:rPr lang="en" sz="1400"/>
              <a:t>runs vacuum  daily</a:t>
            </a:r>
            <a:endParaRPr sz="1400"/>
          </a:p>
          <a:p>
            <a:pPr indent="-317500" lvl="0" marL="457200" rtl="0" algn="l">
              <a:lnSpc>
                <a:spcPct val="115000"/>
              </a:lnSpc>
              <a:spcBef>
                <a:spcPts val="0"/>
              </a:spcBef>
              <a:spcAft>
                <a:spcPts val="0"/>
              </a:spcAft>
              <a:buSzPts val="1400"/>
              <a:buChar char="•"/>
            </a:pPr>
            <a:r>
              <a:rPr lang="en" sz="1400"/>
              <a:t>runs optimize daily</a:t>
            </a:r>
            <a:endParaRPr sz="1400"/>
          </a:p>
          <a:p>
            <a:pPr indent="0" lvl="0" marL="127000" rtl="0" algn="ctr">
              <a:lnSpc>
                <a:spcPct val="115000"/>
              </a:lnSpc>
              <a:spcBef>
                <a:spcPts val="1100"/>
              </a:spcBef>
              <a:spcAft>
                <a:spcPts val="0"/>
              </a:spcAft>
              <a:buSzPts val="1600"/>
              <a:buNone/>
            </a:pPr>
            <a:r>
              <a:rPr b="1" lang="en" sz="1400">
                <a:solidFill>
                  <a:schemeClr val="accent2"/>
                </a:solidFill>
              </a:rPr>
              <a:t>You still can tell us how you want it organized (ie ZORDER)</a:t>
            </a:r>
            <a:endParaRPr b="1" sz="1400">
              <a:solidFill>
                <a:schemeClr val="accent2"/>
              </a:solidFill>
            </a:endParaRPr>
          </a:p>
          <a:p>
            <a:pPr indent="0" lvl="0" marL="127000" rtl="0" algn="l">
              <a:lnSpc>
                <a:spcPct val="115000"/>
              </a:lnSpc>
              <a:spcBef>
                <a:spcPts val="1100"/>
              </a:spcBef>
              <a:spcAft>
                <a:spcPts val="0"/>
              </a:spcAft>
              <a:buSzPts val="1600"/>
              <a:buNone/>
            </a:pPr>
            <a:r>
              <a:t/>
            </a:r>
            <a:endParaRPr sz="1400"/>
          </a:p>
          <a:p>
            <a:pPr indent="0" lvl="0" marL="127000" rtl="0" algn="l">
              <a:lnSpc>
                <a:spcPct val="115000"/>
              </a:lnSpc>
              <a:spcBef>
                <a:spcPts val="1100"/>
              </a:spcBef>
              <a:spcAft>
                <a:spcPts val="0"/>
              </a:spcAft>
              <a:buSzPts val="1600"/>
              <a:buNone/>
            </a:pPr>
            <a:r>
              <a:t/>
            </a:r>
            <a:endParaRPr sz="1400"/>
          </a:p>
        </p:txBody>
      </p:sp>
      <p:sp>
        <p:nvSpPr>
          <p:cNvPr id="690" name="Google Shape;690;p73"/>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p>
            <a:pPr indent="0" lvl="0" marL="127000" rtl="0" algn="l">
              <a:lnSpc>
                <a:spcPct val="115000"/>
              </a:lnSpc>
              <a:spcBef>
                <a:spcPts val="1100"/>
              </a:spcBef>
              <a:spcAft>
                <a:spcPts val="0"/>
              </a:spcAft>
              <a:buSzPts val="1600"/>
              <a:buNone/>
            </a:pPr>
            <a:r>
              <a:rPr b="1" lang="en" sz="1400"/>
              <a:t>What:</a:t>
            </a:r>
            <a:endParaRPr b="1" sz="1400"/>
          </a:p>
          <a:p>
            <a:pPr indent="0" lvl="0" marL="127000" rtl="0" algn="l">
              <a:lnSpc>
                <a:spcPct val="115000"/>
              </a:lnSpc>
              <a:spcBef>
                <a:spcPts val="1100"/>
              </a:spcBef>
              <a:spcAft>
                <a:spcPts val="0"/>
              </a:spcAft>
              <a:buSzPts val="1600"/>
              <a:buNone/>
            </a:pPr>
            <a:r>
              <a:rPr lang="en" sz="1400"/>
              <a:t>Schema evolution is handled for you</a:t>
            </a:r>
            <a:endParaRPr sz="1400"/>
          </a:p>
          <a:p>
            <a:pPr indent="0" lvl="0" marL="127000" rtl="0" algn="l">
              <a:lnSpc>
                <a:spcPct val="115000"/>
              </a:lnSpc>
              <a:spcBef>
                <a:spcPts val="1100"/>
              </a:spcBef>
              <a:spcAft>
                <a:spcPts val="0"/>
              </a:spcAft>
              <a:buSzPts val="1600"/>
              <a:buNone/>
            </a:pPr>
            <a:r>
              <a:rPr b="1" lang="en" sz="1400"/>
              <a:t>How:</a:t>
            </a:r>
            <a:endParaRPr b="1" sz="1400"/>
          </a:p>
          <a:p>
            <a:pPr indent="0" lvl="0" marL="127000" rtl="0" algn="l">
              <a:lnSpc>
                <a:spcPct val="115000"/>
              </a:lnSpc>
              <a:spcBef>
                <a:spcPts val="1100"/>
              </a:spcBef>
              <a:spcAft>
                <a:spcPts val="0"/>
              </a:spcAft>
              <a:buSzPts val="1600"/>
              <a:buNone/>
            </a:pPr>
            <a:r>
              <a:rPr lang="en" sz="1400"/>
              <a:t>Modifying a </a:t>
            </a:r>
            <a:r>
              <a:rPr lang="en" sz="1400">
                <a:solidFill>
                  <a:schemeClr val="accent2"/>
                </a:solidFill>
              </a:rPr>
              <a:t>live table</a:t>
            </a:r>
            <a:r>
              <a:rPr lang="en" sz="1400"/>
              <a:t> transformation to add/remove/rename a column will automatically do the right thing.</a:t>
            </a:r>
            <a:endParaRPr sz="1400"/>
          </a:p>
          <a:p>
            <a:pPr indent="0" lvl="0" marL="127000" rtl="0" algn="l">
              <a:lnSpc>
                <a:spcPct val="115000"/>
              </a:lnSpc>
              <a:spcBef>
                <a:spcPts val="1100"/>
              </a:spcBef>
              <a:spcAft>
                <a:spcPts val="0"/>
              </a:spcAft>
              <a:buSzPts val="1600"/>
              <a:buNone/>
            </a:pPr>
            <a:r>
              <a:rPr lang="en" sz="1400"/>
              <a:t>When removing a column </a:t>
            </a:r>
            <a:r>
              <a:rPr lang="en" sz="1400">
                <a:solidFill>
                  <a:schemeClr val="accent2"/>
                </a:solidFill>
              </a:rPr>
              <a:t>in a streaming live table</a:t>
            </a:r>
            <a:r>
              <a:rPr lang="en" sz="1400"/>
              <a:t>, old values are preserved.</a:t>
            </a:r>
            <a:endParaRPr sz="1400"/>
          </a:p>
          <a:p>
            <a:pPr indent="0" lvl="0" marL="127000" rtl="0" algn="l">
              <a:lnSpc>
                <a:spcPct val="115000"/>
              </a:lnSpc>
              <a:spcBef>
                <a:spcPts val="1100"/>
              </a:spcBef>
              <a:spcAft>
                <a:spcPts val="0"/>
              </a:spcAft>
              <a:buSzPts val="1600"/>
              <a:buNone/>
            </a:pPr>
            <a:r>
              <a:t/>
            </a:r>
            <a:endParaRPr sz="1400"/>
          </a:p>
        </p:txBody>
      </p:sp>
      <p:sp>
        <p:nvSpPr>
          <p:cNvPr id="691" name="Google Shape;691;p73"/>
          <p:cNvSpPr txBox="1"/>
          <p:nvPr>
            <p:ph idx="5" type="subTitle"/>
          </p:nvPr>
        </p:nvSpPr>
        <p:spPr>
          <a:xfrm>
            <a:off x="786070" y="1970336"/>
            <a:ext cx="3199500" cy="643200"/>
          </a:xfrm>
          <a:prstGeom prst="rect">
            <a:avLst/>
          </a:prstGeom>
          <a:noFill/>
          <a:ln>
            <a:noFill/>
          </a:ln>
        </p:spPr>
        <p:txBody>
          <a:bodyPr anchorCtr="0" anchor="t" bIns="0" lIns="0" spcFirstLastPara="1" rIns="0" wrap="square" tIns="0">
            <a:noAutofit/>
          </a:bodyPr>
          <a:lstStyle/>
          <a:p>
            <a:pPr indent="0" lvl="0" marL="76200" rtl="0" algn="l">
              <a:lnSpc>
                <a:spcPct val="115000"/>
              </a:lnSpc>
              <a:spcBef>
                <a:spcPts val="1100"/>
              </a:spcBef>
              <a:spcAft>
                <a:spcPts val="0"/>
              </a:spcAft>
              <a:buSzPts val="2000"/>
              <a:buNone/>
            </a:pPr>
            <a:r>
              <a:rPr lang="en" sz="2200">
                <a:solidFill>
                  <a:schemeClr val="accent3"/>
                </a:solidFill>
              </a:rPr>
              <a:t>Best Practices</a:t>
            </a:r>
            <a:endParaRPr sz="2200"/>
          </a:p>
        </p:txBody>
      </p:sp>
      <p:sp>
        <p:nvSpPr>
          <p:cNvPr id="692" name="Google Shape;692;p73"/>
          <p:cNvSpPr txBox="1"/>
          <p:nvPr>
            <p:ph idx="6" type="subTitle"/>
          </p:nvPr>
        </p:nvSpPr>
        <p:spPr>
          <a:xfrm>
            <a:off x="4494675" y="1970336"/>
            <a:ext cx="3199500" cy="6432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dk1"/>
              </a:buClr>
              <a:buSzPts val="2000"/>
              <a:buNone/>
            </a:pPr>
            <a:r>
              <a:rPr lang="en" sz="2200">
                <a:solidFill>
                  <a:schemeClr val="accent3"/>
                </a:solidFill>
              </a:rPr>
              <a:t>Physical Data</a:t>
            </a:r>
            <a:endParaRPr sz="2200"/>
          </a:p>
        </p:txBody>
      </p:sp>
      <p:sp>
        <p:nvSpPr>
          <p:cNvPr id="693" name="Google Shape;693;p73"/>
          <p:cNvSpPr txBox="1"/>
          <p:nvPr>
            <p:ph idx="7" type="subTitle"/>
          </p:nvPr>
        </p:nvSpPr>
        <p:spPr>
          <a:xfrm>
            <a:off x="8179953" y="1970336"/>
            <a:ext cx="3199500" cy="6432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dk1"/>
              </a:buClr>
              <a:buSzPts val="2000"/>
              <a:buNone/>
            </a:pPr>
            <a:r>
              <a:rPr lang="en" sz="2200">
                <a:solidFill>
                  <a:schemeClr val="accent3"/>
                </a:solidFill>
              </a:rPr>
              <a:t>Schema Evolution</a:t>
            </a:r>
            <a:endParaRPr sz="2200"/>
          </a:p>
        </p:txBody>
      </p:sp>
      <p:sp>
        <p:nvSpPr>
          <p:cNvPr id="694" name="Google Shape;694;p73"/>
          <p:cNvSpPr txBox="1"/>
          <p:nvPr>
            <p:ph idx="12" type="sldNum"/>
          </p:nvPr>
        </p:nvSpPr>
        <p:spPr>
          <a:xfrm>
            <a:off x="11097669"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solidFill>
                  <a:schemeClr val="accent5"/>
                </a:solidFill>
                <a:latin typeface="DM Sans"/>
                <a:ea typeface="DM Sans"/>
                <a:cs typeface="DM Sans"/>
                <a:sym typeface="DM Sans"/>
              </a:rPr>
              <a:t>‹#›</a:t>
            </a:fld>
            <a:endParaRPr sz="1100">
              <a:solidFill>
                <a:schemeClr val="accent5"/>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4"/>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Workshop -Medallion ( Notebook + DLT)</a:t>
            </a:r>
            <a:r>
              <a:rPr lang="en" sz="3600"/>
              <a:t> (15 min)</a:t>
            </a:r>
            <a:endParaRPr sz="3600"/>
          </a:p>
        </p:txBody>
      </p:sp>
      <p:sp>
        <p:nvSpPr>
          <p:cNvPr id="700" name="Google Shape;700;p74"/>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solidFill>
                  <a:schemeClr val="accent5"/>
                </a:solidFill>
                <a:latin typeface="DM Sans"/>
                <a:ea typeface="DM Sans"/>
                <a:cs typeface="DM Sans"/>
                <a:sym typeface="DM Sans"/>
              </a:rPr>
              <a:t>‹#›</a:t>
            </a:fld>
            <a:endParaRPr sz="1100">
              <a:solidFill>
                <a:schemeClr val="accent5"/>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7"/>
          <p:cNvSpPr/>
          <p:nvPr/>
        </p:nvSpPr>
        <p:spPr>
          <a:xfrm>
            <a:off x="250475" y="1130100"/>
            <a:ext cx="11524800" cy="485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7"/>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2 Agenda</a:t>
            </a:r>
            <a:endParaRPr sz="2400">
              <a:solidFill>
                <a:schemeClr val="lt1"/>
              </a:solidFill>
              <a:latin typeface="DM Sans"/>
              <a:ea typeface="DM Sans"/>
              <a:cs typeface="DM Sans"/>
              <a:sym typeface="DM Sans"/>
            </a:endParaRPr>
          </a:p>
        </p:txBody>
      </p:sp>
      <p:sp>
        <p:nvSpPr>
          <p:cNvPr id="416" name="Google Shape;416;p57"/>
          <p:cNvSpPr txBox="1"/>
          <p:nvPr/>
        </p:nvSpPr>
        <p:spPr>
          <a:xfrm>
            <a:off x="1596906" y="2037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p57"/>
          <p:cNvSpPr txBox="1"/>
          <p:nvPr/>
        </p:nvSpPr>
        <p:spPr>
          <a:xfrm>
            <a:off x="425675" y="1410275"/>
            <a:ext cx="11001600" cy="2590500"/>
          </a:xfrm>
          <a:prstGeom prst="rect">
            <a:avLst/>
          </a:prstGeom>
          <a:noFill/>
          <a:ln>
            <a:noFill/>
          </a:ln>
        </p:spPr>
        <p:txBody>
          <a:bodyPr anchorCtr="0" anchor="t" bIns="91425" lIns="91425" spcFirstLastPara="1" rIns="91425" wrap="square" tIns="91425">
            <a:spAutoFit/>
          </a:bodyPr>
          <a:lstStyle/>
          <a:p>
            <a:pPr indent="0" lvl="0" marL="3200400" rtl="0" algn="l">
              <a:lnSpc>
                <a:spcPct val="115000"/>
              </a:lnSpc>
              <a:spcBef>
                <a:spcPts val="0"/>
              </a:spcBef>
              <a:spcAft>
                <a:spcPts val="0"/>
              </a:spcAft>
              <a:buNone/>
            </a:pPr>
            <a:r>
              <a:rPr b="1" lang="en" sz="2200">
                <a:latin typeface="Inconsolata"/>
                <a:ea typeface="Inconsolata"/>
                <a:cs typeface="Inconsolata"/>
                <a:sym typeface="Inconsolata"/>
              </a:rPr>
              <a:t>Workshop 3 (2 hrs):</a:t>
            </a:r>
            <a:endParaRPr b="1" sz="2200">
              <a:latin typeface="Inconsolata"/>
              <a:ea typeface="Inconsolata"/>
              <a:cs typeface="Inconsolata"/>
              <a:sym typeface="Inconsolata"/>
            </a:endParaRPr>
          </a:p>
          <a:p>
            <a:pPr indent="-355600" lvl="0" marL="36576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ETL </a:t>
            </a:r>
            <a:endParaRPr sz="2000">
              <a:latin typeface="Inconsolata"/>
              <a:ea typeface="Inconsolata"/>
              <a:cs typeface="Inconsolata"/>
              <a:sym typeface="Inconsolata"/>
            </a:endParaRPr>
          </a:p>
          <a:p>
            <a:pPr indent="-292100" lvl="1" marL="41148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Medallion Layer Architecture</a:t>
            </a:r>
            <a:endParaRPr sz="1600">
              <a:solidFill>
                <a:schemeClr val="accent6"/>
              </a:solidFill>
              <a:latin typeface="Inconsolata"/>
              <a:ea typeface="Inconsolata"/>
              <a:cs typeface="Inconsolata"/>
              <a:sym typeface="Inconsolata"/>
            </a:endParaRPr>
          </a:p>
          <a:p>
            <a:pPr indent="-292100" lvl="1" marL="41148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Deep dive into ETL</a:t>
            </a:r>
            <a:endParaRPr sz="1600">
              <a:solidFill>
                <a:schemeClr val="accent6"/>
              </a:solidFill>
              <a:latin typeface="Inconsolata"/>
              <a:ea typeface="Inconsolata"/>
              <a:cs typeface="Inconsolata"/>
              <a:sym typeface="Inconsolata"/>
            </a:endParaRPr>
          </a:p>
          <a:p>
            <a:pPr indent="-292100" lvl="1" marL="41148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Data pipeline Deep Dive :</a:t>
            </a:r>
            <a:endParaRPr sz="1600">
              <a:solidFill>
                <a:schemeClr val="accent6"/>
              </a:solidFill>
              <a:latin typeface="Inconsolata"/>
              <a:ea typeface="Inconsolata"/>
              <a:cs typeface="Inconsolata"/>
              <a:sym typeface="Inconsolata"/>
            </a:endParaRPr>
          </a:p>
          <a:p>
            <a:pPr indent="-292100" lvl="2" marL="45720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DLT</a:t>
            </a:r>
            <a:endParaRPr sz="1600">
              <a:solidFill>
                <a:schemeClr val="accent6"/>
              </a:solidFill>
              <a:latin typeface="Inconsolata"/>
              <a:ea typeface="Inconsolata"/>
              <a:cs typeface="Inconsolata"/>
              <a:sym typeface="Inconsolata"/>
            </a:endParaRPr>
          </a:p>
          <a:p>
            <a:pPr indent="-292100" lvl="2" marL="45720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Autoloader</a:t>
            </a:r>
            <a:endParaRPr sz="1600">
              <a:solidFill>
                <a:schemeClr val="accent6"/>
              </a:solidFill>
              <a:latin typeface="Inconsolata"/>
              <a:ea typeface="Inconsolata"/>
              <a:cs typeface="Inconsolata"/>
              <a:sym typeface="Inconsolata"/>
            </a:endParaRPr>
          </a:p>
          <a:p>
            <a:pPr indent="-292100" lvl="2" marL="45720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Workflow</a:t>
            </a:r>
            <a:endParaRPr sz="1000">
              <a:solidFill>
                <a:schemeClr val="accent6"/>
              </a:solidFill>
              <a:latin typeface="Inconsolata"/>
              <a:ea typeface="Inconsolata"/>
              <a:cs typeface="Inconsolata"/>
              <a:sym typeface="Inconsolata"/>
            </a:endParaRPr>
          </a:p>
        </p:txBody>
      </p:sp>
      <p:sp>
        <p:nvSpPr>
          <p:cNvPr id="418" name="Google Shape;418;p57"/>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5"/>
          <p:cNvSpPr txBox="1"/>
          <p:nvPr>
            <p:ph type="ctrTitle"/>
          </p:nvPr>
        </p:nvSpPr>
        <p:spPr>
          <a:xfrm>
            <a:off x="460860" y="1122375"/>
            <a:ext cx="6800100" cy="2387700"/>
          </a:xfrm>
          <a:prstGeom prst="rect">
            <a:avLst/>
          </a:prstGeom>
          <a:noFill/>
          <a:ln>
            <a:noFill/>
          </a:ln>
        </p:spPr>
        <p:txBody>
          <a:bodyPr anchorCtr="0" anchor="b" bIns="45700" lIns="0" spcFirstLastPara="1" rIns="0" wrap="square" tIns="45700">
            <a:normAutofit fontScale="90000"/>
          </a:bodyPr>
          <a:lstStyle/>
          <a:p>
            <a:pPr indent="0" lvl="0" marL="0" rtl="0" algn="l">
              <a:lnSpc>
                <a:spcPct val="90000"/>
              </a:lnSpc>
              <a:spcBef>
                <a:spcPts val="0"/>
              </a:spcBef>
              <a:spcAft>
                <a:spcPts val="0"/>
              </a:spcAft>
              <a:buClr>
                <a:schemeClr val="lt1"/>
              </a:buClr>
              <a:buSzPct val="100000"/>
              <a:buFont typeface="Barlow"/>
              <a:buNone/>
            </a:pPr>
            <a:r>
              <a:rPr lang="en"/>
              <a:t>Databricks CDC/CDF with Delta Lake and DLT pipeline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76"/>
          <p:cNvPicPr preferRelativeResize="0"/>
          <p:nvPr/>
        </p:nvPicPr>
        <p:blipFill rotWithShape="1">
          <a:blip r:embed="rId3">
            <a:alphaModFix amt="65000"/>
          </a:blip>
          <a:srcRect b="0" l="0" r="0" t="0"/>
          <a:stretch/>
        </p:blipFill>
        <p:spPr>
          <a:xfrm>
            <a:off x="0" y="2311400"/>
            <a:ext cx="12188952" cy="4545463"/>
          </a:xfrm>
          <a:prstGeom prst="rect">
            <a:avLst/>
          </a:prstGeom>
          <a:noFill/>
          <a:ln>
            <a:noFill/>
          </a:ln>
        </p:spPr>
      </p:pic>
      <p:pic>
        <p:nvPicPr>
          <p:cNvPr id="712" name="Google Shape;712;p76"/>
          <p:cNvPicPr preferRelativeResize="0"/>
          <p:nvPr/>
        </p:nvPicPr>
        <p:blipFill rotWithShape="1">
          <a:blip r:embed="rId4">
            <a:alphaModFix/>
          </a:blip>
          <a:srcRect b="0" l="0" r="0" t="0"/>
          <a:stretch/>
        </p:blipFill>
        <p:spPr>
          <a:xfrm>
            <a:off x="589802" y="1872907"/>
            <a:ext cx="1005591" cy="1005591"/>
          </a:xfrm>
          <a:prstGeom prst="rect">
            <a:avLst/>
          </a:prstGeom>
          <a:noFill/>
          <a:ln>
            <a:noFill/>
          </a:ln>
        </p:spPr>
      </p:pic>
      <p:sp>
        <p:nvSpPr>
          <p:cNvPr id="713" name="Google Shape;713;p76"/>
          <p:cNvSpPr txBox="1"/>
          <p:nvPr>
            <p:ph type="title"/>
          </p:nvPr>
        </p:nvSpPr>
        <p:spPr>
          <a:xfrm>
            <a:off x="537045"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
              <a:t>Streamline operations with Delta Lake </a:t>
            </a:r>
            <a:endParaRPr/>
          </a:p>
        </p:txBody>
      </p:sp>
      <p:sp>
        <p:nvSpPr>
          <p:cNvPr id="714" name="Google Shape;714;p76"/>
          <p:cNvSpPr txBox="1"/>
          <p:nvPr/>
        </p:nvSpPr>
        <p:spPr>
          <a:xfrm>
            <a:off x="538375" y="2997974"/>
            <a:ext cx="25980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Improve ETL pipelines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b="0" i="0" lang="en" sz="1600" u="none" cap="none" strike="noStrike">
                <a:solidFill>
                  <a:srgbClr val="000000"/>
                </a:solidFill>
                <a:latin typeface="Barlow"/>
                <a:ea typeface="Barlow"/>
                <a:cs typeface="Barlow"/>
                <a:sym typeface="Barlow"/>
              </a:rPr>
              <a:t>Simplify data pipelines through </a:t>
            </a:r>
            <a:r>
              <a:rPr b="0" i="0" lang="en" sz="1600" u="none" cap="none" strike="noStrike">
                <a:solidFill>
                  <a:srgbClr val="000000"/>
                </a:solidFill>
                <a:latin typeface="Barlow"/>
                <a:ea typeface="Barlow"/>
                <a:cs typeface="Barlow"/>
                <a:sym typeface="Barlow"/>
              </a:rPr>
              <a:t>streamlined</a:t>
            </a:r>
            <a:r>
              <a:rPr b="0" i="0" lang="en" sz="1600" u="none" cap="none" strike="noStrike">
                <a:solidFill>
                  <a:srgbClr val="000000"/>
                </a:solidFill>
                <a:latin typeface="Barlow"/>
                <a:ea typeface="Barlow"/>
                <a:cs typeface="Barlow"/>
                <a:sym typeface="Barlow"/>
              </a:rPr>
              <a:t> development, improved data reliability, and cloud-scale production operations.  </a:t>
            </a:r>
            <a:endParaRPr b="0" i="0" sz="16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600"/>
              <a:buFont typeface="Arial"/>
              <a:buNone/>
            </a:pPr>
            <a:r>
              <a:rPr b="0" i="0" lang="en" sz="1600" u="sng" cap="none" strike="noStrike">
                <a:solidFill>
                  <a:srgbClr val="98102A"/>
                </a:solidFill>
                <a:latin typeface="Barlow"/>
                <a:ea typeface="Barlow"/>
                <a:cs typeface="Barlow"/>
                <a:sym typeface="Barlow"/>
                <a:hlinkClick r:id="rId5">
                  <a:extLst>
                    <a:ext uri="{A12FA001-AC4F-418D-AE19-62706E023703}">
                      <ahyp:hlinkClr val="tx"/>
                    </a:ext>
                  </a:extLst>
                </a:hlinkClick>
              </a:rPr>
              <a:t>Read more</a:t>
            </a:r>
            <a:endParaRPr b="0" i="0" sz="1900" u="none" cap="none" strike="noStrike">
              <a:solidFill>
                <a:srgbClr val="98102A"/>
              </a:solidFill>
              <a:latin typeface="Barlow"/>
              <a:ea typeface="Barlow"/>
              <a:cs typeface="Barlow"/>
              <a:sym typeface="Barlow"/>
            </a:endParaRPr>
          </a:p>
        </p:txBody>
      </p:sp>
      <p:sp>
        <p:nvSpPr>
          <p:cNvPr id="715" name="Google Shape;715;p76"/>
          <p:cNvSpPr txBox="1"/>
          <p:nvPr/>
        </p:nvSpPr>
        <p:spPr>
          <a:xfrm>
            <a:off x="3403373" y="2997975"/>
            <a:ext cx="25557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Unify batch and streaming</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b="0" i="0" lang="en" sz="1600" u="none" cap="none" strike="noStrike">
                <a:solidFill>
                  <a:srgbClr val="000000"/>
                </a:solidFill>
                <a:latin typeface="Barlow"/>
                <a:ea typeface="Barlow"/>
                <a:cs typeface="Barlow"/>
                <a:sym typeface="Barlow"/>
              </a:rPr>
              <a:t>With direct integration to </a:t>
            </a:r>
            <a:r>
              <a:rPr b="0" i="0" lang="en" sz="1600" u="none" cap="none" strike="noStrike">
                <a:solidFill>
                  <a:schemeClr val="dk1"/>
                </a:solidFill>
                <a:highlight>
                  <a:srgbClr val="FFFFFF"/>
                </a:highlight>
                <a:latin typeface="Barlow"/>
                <a:ea typeface="Barlow"/>
                <a:cs typeface="Barlow"/>
                <a:sym typeface="Barlow"/>
              </a:rPr>
              <a:t>Apache Spark™ </a:t>
            </a:r>
            <a:r>
              <a:rPr b="0" i="0" lang="en" sz="1600" u="none" cap="none" strike="noStrike">
                <a:solidFill>
                  <a:srgbClr val="000000"/>
                </a:solidFill>
                <a:latin typeface="Barlow"/>
                <a:ea typeface="Barlow"/>
                <a:cs typeface="Barlow"/>
                <a:sym typeface="Barlow"/>
              </a:rPr>
              <a:t>Structured Streaming, run both batch and streaming operations on one architecture.</a:t>
            </a:r>
            <a:endParaRPr b="0" i="0" sz="16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600"/>
              <a:buFont typeface="Arial"/>
              <a:buNone/>
            </a:pPr>
            <a:r>
              <a:rPr b="0" i="0" lang="en" sz="1600" u="sng" cap="none" strike="noStrike">
                <a:solidFill>
                  <a:srgbClr val="98102A"/>
                </a:solidFill>
                <a:latin typeface="Barlow"/>
                <a:ea typeface="Barlow"/>
                <a:cs typeface="Barlow"/>
                <a:sym typeface="Barlow"/>
                <a:hlinkClick r:id="rId6">
                  <a:extLst>
                    <a:ext uri="{A12FA001-AC4F-418D-AE19-62706E023703}">
                      <ahyp:hlinkClr val="tx"/>
                    </a:ext>
                  </a:extLst>
                </a:hlinkClick>
              </a:rPr>
              <a:t>Read more</a:t>
            </a:r>
            <a:endParaRPr b="0" i="0" sz="1900" u="none" cap="none" strike="noStrike">
              <a:solidFill>
                <a:srgbClr val="98102A"/>
              </a:solidFill>
              <a:latin typeface="Barlow"/>
              <a:ea typeface="Barlow"/>
              <a:cs typeface="Barlow"/>
              <a:sym typeface="Barlow"/>
            </a:endParaRPr>
          </a:p>
        </p:txBody>
      </p:sp>
      <p:sp>
        <p:nvSpPr>
          <p:cNvPr id="716" name="Google Shape;716;p76"/>
          <p:cNvSpPr txBox="1"/>
          <p:nvPr/>
        </p:nvSpPr>
        <p:spPr>
          <a:xfrm>
            <a:off x="6350111" y="2997975"/>
            <a:ext cx="21951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BI on your</a:t>
            </a:r>
            <a:br>
              <a:rPr b="0" i="0" lang="en" sz="2100" u="none" cap="none" strike="noStrike">
                <a:solidFill>
                  <a:schemeClr val="accent5"/>
                </a:solidFill>
                <a:latin typeface="Barlow SemiBold"/>
                <a:ea typeface="Barlow SemiBold"/>
                <a:cs typeface="Barlow SemiBold"/>
                <a:sym typeface="Barlow SemiBold"/>
              </a:rPr>
            </a:br>
            <a:r>
              <a:rPr b="0" i="0" lang="en" sz="2100" u="none" cap="none" strike="noStrike">
                <a:solidFill>
                  <a:schemeClr val="accent5"/>
                </a:solidFill>
                <a:latin typeface="Barlow SemiBold"/>
                <a:ea typeface="Barlow SemiBold"/>
                <a:cs typeface="Barlow SemiBold"/>
                <a:sym typeface="Barlow SemiBold"/>
              </a:rPr>
              <a:t>data lake</a:t>
            </a:r>
            <a:r>
              <a:rPr b="0" i="0" lang="en" sz="2100" u="none" cap="none" strike="noStrike">
                <a:solidFill>
                  <a:srgbClr val="000000"/>
                </a:solidFill>
                <a:latin typeface="Barlow SemiBold"/>
                <a:ea typeface="Barlow SemiBold"/>
                <a:cs typeface="Barlow SemiBold"/>
                <a:sym typeface="Barlow SemiBold"/>
              </a:rPr>
              <a:t> </a:t>
            </a:r>
            <a:endParaRPr b="0" i="0" sz="2100" u="none" cap="none" strike="noStrike">
              <a:solidFill>
                <a:srgbClr val="000000"/>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b="0" i="0" lang="en" sz="1600" u="none" cap="none" strike="noStrike">
                <a:solidFill>
                  <a:srgbClr val="333333"/>
                </a:solidFill>
                <a:highlight>
                  <a:srgbClr val="FFFFFF"/>
                </a:highlight>
                <a:latin typeface="Barlow"/>
                <a:ea typeface="Barlow"/>
                <a:cs typeface="Barlow"/>
                <a:sym typeface="Barlow"/>
              </a:rPr>
              <a:t>Enable analytics directly on your data lake with the most complete and freshest set of data.</a:t>
            </a:r>
            <a:endParaRPr b="0" i="0" sz="16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0"/>
              </a:spcAft>
              <a:buClr>
                <a:srgbClr val="000000"/>
              </a:buClr>
              <a:buSzPts val="1600"/>
              <a:buFont typeface="Arial"/>
              <a:buNone/>
            </a:pPr>
            <a:r>
              <a:rPr b="0" i="0" lang="en" sz="1600" u="sng" cap="none" strike="noStrike">
                <a:solidFill>
                  <a:schemeClr val="hlink"/>
                </a:solidFill>
                <a:latin typeface="Barlow"/>
                <a:ea typeface="Barlow"/>
                <a:cs typeface="Barlow"/>
                <a:sym typeface="Barlow"/>
                <a:hlinkClick r:id="rId7"/>
              </a:rPr>
              <a:t>Read more</a:t>
            </a:r>
            <a:endParaRPr b="0" i="0" sz="19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900"/>
              <a:buFont typeface="Arial"/>
              <a:buNone/>
            </a:pPr>
            <a:r>
              <a:t/>
            </a:r>
            <a:endParaRPr b="0" i="0" sz="1900" u="none" cap="none" strike="noStrike">
              <a:solidFill>
                <a:srgbClr val="000000"/>
              </a:solidFill>
              <a:latin typeface="Barlow"/>
              <a:ea typeface="Barlow"/>
              <a:cs typeface="Barlow"/>
              <a:sym typeface="Barlow"/>
            </a:endParaRPr>
          </a:p>
        </p:txBody>
      </p:sp>
      <p:sp>
        <p:nvSpPr>
          <p:cNvPr id="717" name="Google Shape;717;p76"/>
          <p:cNvSpPr txBox="1"/>
          <p:nvPr/>
        </p:nvSpPr>
        <p:spPr>
          <a:xfrm>
            <a:off x="9037514" y="2997975"/>
            <a:ext cx="21276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Meet regulatory needs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b="0" i="0" lang="en" sz="1600" u="none" cap="none" strike="noStrike">
                <a:solidFill>
                  <a:srgbClr val="000000"/>
                </a:solidFill>
                <a:latin typeface="Barlow"/>
                <a:ea typeface="Barlow"/>
                <a:cs typeface="Barlow"/>
                <a:sym typeface="Barlow"/>
              </a:rPr>
              <a:t>Meet compliance standards like GDPR and CCPA and keep a record of historical data changes.</a:t>
            </a:r>
            <a:endParaRPr b="0" i="0" sz="16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600"/>
              <a:buFont typeface="Arial"/>
              <a:buNone/>
            </a:pPr>
            <a:r>
              <a:rPr b="0" i="0" lang="en" sz="1600" u="sng" cap="none" strike="noStrike">
                <a:solidFill>
                  <a:schemeClr val="hlink"/>
                </a:solidFill>
                <a:latin typeface="Barlow"/>
                <a:ea typeface="Barlow"/>
                <a:cs typeface="Barlow"/>
                <a:sym typeface="Barlow"/>
                <a:hlinkClick r:id="rId8"/>
              </a:rPr>
              <a:t>Read more</a:t>
            </a:r>
            <a:endParaRPr b="0" i="0" sz="1600" u="none" cap="none" strike="noStrike">
              <a:solidFill>
                <a:srgbClr val="000000"/>
              </a:solidFill>
              <a:latin typeface="Barlow"/>
              <a:ea typeface="Barlow"/>
              <a:cs typeface="Barlow"/>
              <a:sym typeface="Barlow"/>
            </a:endParaRPr>
          </a:p>
        </p:txBody>
      </p:sp>
      <p:pic>
        <p:nvPicPr>
          <p:cNvPr id="718" name="Google Shape;718;p76"/>
          <p:cNvPicPr preferRelativeResize="0"/>
          <p:nvPr/>
        </p:nvPicPr>
        <p:blipFill rotWithShape="1">
          <a:blip r:embed="rId9">
            <a:alphaModFix/>
          </a:blip>
          <a:srcRect b="0" l="0" r="0" t="0"/>
          <a:stretch/>
        </p:blipFill>
        <p:spPr>
          <a:xfrm>
            <a:off x="3420391" y="1872907"/>
            <a:ext cx="1005588" cy="1005588"/>
          </a:xfrm>
          <a:prstGeom prst="rect">
            <a:avLst/>
          </a:prstGeom>
          <a:noFill/>
          <a:ln>
            <a:noFill/>
          </a:ln>
        </p:spPr>
      </p:pic>
      <p:pic>
        <p:nvPicPr>
          <p:cNvPr id="719" name="Google Shape;719;p76"/>
          <p:cNvPicPr preferRelativeResize="0"/>
          <p:nvPr/>
        </p:nvPicPr>
        <p:blipFill rotWithShape="1">
          <a:blip r:embed="rId10">
            <a:alphaModFix/>
          </a:blip>
          <a:srcRect b="0" l="0" r="0" t="0"/>
          <a:stretch/>
        </p:blipFill>
        <p:spPr>
          <a:xfrm>
            <a:off x="6302434" y="1872909"/>
            <a:ext cx="1005588" cy="1005588"/>
          </a:xfrm>
          <a:prstGeom prst="rect">
            <a:avLst/>
          </a:prstGeom>
          <a:noFill/>
          <a:ln>
            <a:noFill/>
          </a:ln>
        </p:spPr>
      </p:pic>
      <p:pic>
        <p:nvPicPr>
          <p:cNvPr id="720" name="Google Shape;720;p76"/>
          <p:cNvPicPr preferRelativeResize="0"/>
          <p:nvPr/>
        </p:nvPicPr>
        <p:blipFill rotWithShape="1">
          <a:blip r:embed="rId11">
            <a:alphaModFix/>
          </a:blip>
          <a:srcRect b="0" l="0" r="0" t="0"/>
          <a:stretch/>
        </p:blipFill>
        <p:spPr>
          <a:xfrm>
            <a:off x="8922063" y="1872909"/>
            <a:ext cx="1005588" cy="1005588"/>
          </a:xfrm>
          <a:prstGeom prst="rect">
            <a:avLst/>
          </a:prstGeom>
          <a:noFill/>
          <a:ln>
            <a:noFill/>
          </a:ln>
        </p:spPr>
      </p:pic>
      <p:sp>
        <p:nvSpPr>
          <p:cNvPr id="721" name="Google Shape;721;p76"/>
          <p:cNvSpPr/>
          <p:nvPr/>
        </p:nvSpPr>
        <p:spPr>
          <a:xfrm>
            <a:off x="670932" y="5486400"/>
            <a:ext cx="10847100" cy="650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Barlow"/>
                <a:ea typeface="Barlow"/>
                <a:cs typeface="Barlow"/>
                <a:sym typeface="Barlow"/>
              </a:rPr>
              <a:t>Delta Change Data Feed</a:t>
            </a:r>
            <a:endParaRPr b="1" sz="3300">
              <a:solidFill>
                <a:srgbClr val="FFFFFF"/>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77"/>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Current Challenges</a:t>
            </a:r>
            <a:endParaRPr/>
          </a:p>
        </p:txBody>
      </p:sp>
      <p:sp>
        <p:nvSpPr>
          <p:cNvPr id="728" name="Google Shape;728;p77"/>
          <p:cNvSpPr txBox="1"/>
          <p:nvPr>
            <p:ph idx="1" type="body"/>
          </p:nvPr>
        </p:nvSpPr>
        <p:spPr>
          <a:xfrm>
            <a:off x="619095" y="2001375"/>
            <a:ext cx="3076200" cy="2067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650"/>
              <a:t>Updates in ETL struggle to find changes in the data from version to version in large tables</a:t>
            </a:r>
            <a:endParaRPr sz="1650"/>
          </a:p>
          <a:p>
            <a:pPr indent="0" lvl="0" marL="0" rtl="0" algn="l">
              <a:spcBef>
                <a:spcPts val="1100"/>
              </a:spcBef>
              <a:spcAft>
                <a:spcPts val="0"/>
              </a:spcAft>
              <a:buNone/>
            </a:pPr>
            <a:r>
              <a:t/>
            </a:r>
            <a:endParaRPr sz="1650"/>
          </a:p>
          <a:p>
            <a:pPr indent="0" lvl="0" marL="0" rtl="0" algn="l">
              <a:spcBef>
                <a:spcPts val="1100"/>
              </a:spcBef>
              <a:spcAft>
                <a:spcPts val="0"/>
              </a:spcAft>
              <a:buNone/>
            </a:pPr>
            <a:r>
              <a:rPr lang="en" sz="1650"/>
              <a:t>Without information regarding the specific changes to be made, all data must be compared</a:t>
            </a:r>
            <a:endParaRPr sz="1650"/>
          </a:p>
        </p:txBody>
      </p:sp>
      <p:sp>
        <p:nvSpPr>
          <p:cNvPr id="729" name="Google Shape;729;p77"/>
          <p:cNvSpPr txBox="1"/>
          <p:nvPr>
            <p:ph idx="2" type="body"/>
          </p:nvPr>
        </p:nvSpPr>
        <p:spPr>
          <a:xfrm>
            <a:off x="4578779" y="2002875"/>
            <a:ext cx="30762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sz="1650"/>
              <a:t>Real-time updates to BI and analytics require additional processing as changes arrive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t>Recalculating full datasets causes downtime to users incompatible with real-time needs</a:t>
            </a:r>
            <a:endParaRPr sz="1650"/>
          </a:p>
        </p:txBody>
      </p:sp>
      <p:sp>
        <p:nvSpPr>
          <p:cNvPr id="730" name="Google Shape;730;p77"/>
          <p:cNvSpPr txBox="1"/>
          <p:nvPr>
            <p:ph idx="3" type="body"/>
          </p:nvPr>
        </p:nvSpPr>
        <p:spPr>
          <a:xfrm>
            <a:off x="4420564" y="1446766"/>
            <a:ext cx="33834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Updating BI &amp; Analytics Data</a:t>
            </a:r>
            <a:endParaRPr/>
          </a:p>
        </p:txBody>
      </p:sp>
      <p:sp>
        <p:nvSpPr>
          <p:cNvPr id="731" name="Google Shape;731;p77"/>
          <p:cNvSpPr txBox="1"/>
          <p:nvPr>
            <p:ph idx="4" type="body"/>
          </p:nvPr>
        </p:nvSpPr>
        <p:spPr>
          <a:xfrm>
            <a:off x="460864" y="1446766"/>
            <a:ext cx="33834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Identifying Changes</a:t>
            </a:r>
            <a:endParaRPr/>
          </a:p>
        </p:txBody>
      </p:sp>
      <p:sp>
        <p:nvSpPr>
          <p:cNvPr id="732" name="Google Shape;732;p77"/>
          <p:cNvSpPr txBox="1"/>
          <p:nvPr>
            <p:ph idx="5" type="body"/>
          </p:nvPr>
        </p:nvSpPr>
        <p:spPr>
          <a:xfrm>
            <a:off x="8494974" y="2002975"/>
            <a:ext cx="30762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sz="1650"/>
              <a:t>Audits of records, en masse or individually, demand the ability to readily construct data as it was at any or every  point in time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 sz="1650"/>
              <a:t>Digging through all versions is impractical yet required to meet compliance requirements</a:t>
            </a:r>
            <a:endParaRPr sz="1650"/>
          </a:p>
        </p:txBody>
      </p:sp>
      <p:sp>
        <p:nvSpPr>
          <p:cNvPr id="733" name="Google Shape;733;p77"/>
          <p:cNvSpPr txBox="1"/>
          <p:nvPr>
            <p:ph idx="6" type="body"/>
          </p:nvPr>
        </p:nvSpPr>
        <p:spPr>
          <a:xfrm>
            <a:off x="8336760" y="1446766"/>
            <a:ext cx="33834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Producing an Audit Trail</a:t>
            </a:r>
            <a:endParaRPr/>
          </a:p>
        </p:txBody>
      </p:sp>
      <p:pic>
        <p:nvPicPr>
          <p:cNvPr id="734" name="Google Shape;734;p77"/>
          <p:cNvPicPr preferRelativeResize="0"/>
          <p:nvPr/>
        </p:nvPicPr>
        <p:blipFill>
          <a:blip r:embed="rId3">
            <a:alphaModFix/>
          </a:blip>
          <a:stretch>
            <a:fillRect/>
          </a:stretch>
        </p:blipFill>
        <p:spPr>
          <a:xfrm>
            <a:off x="9530790" y="4199475"/>
            <a:ext cx="1005600" cy="1005600"/>
          </a:xfrm>
          <a:prstGeom prst="rect">
            <a:avLst/>
          </a:prstGeom>
          <a:noFill/>
          <a:ln>
            <a:noFill/>
          </a:ln>
        </p:spPr>
      </p:pic>
      <p:pic>
        <p:nvPicPr>
          <p:cNvPr id="735" name="Google Shape;735;p77"/>
          <p:cNvPicPr preferRelativeResize="0"/>
          <p:nvPr/>
        </p:nvPicPr>
        <p:blipFill>
          <a:blip r:embed="rId4">
            <a:alphaModFix/>
          </a:blip>
          <a:stretch>
            <a:fillRect/>
          </a:stretch>
        </p:blipFill>
        <p:spPr>
          <a:xfrm>
            <a:off x="5614140" y="4199475"/>
            <a:ext cx="1005600" cy="1005600"/>
          </a:xfrm>
          <a:prstGeom prst="rect">
            <a:avLst/>
          </a:prstGeom>
          <a:noFill/>
          <a:ln>
            <a:noFill/>
          </a:ln>
        </p:spPr>
      </p:pic>
      <p:pic>
        <p:nvPicPr>
          <p:cNvPr id="736" name="Google Shape;736;p77"/>
          <p:cNvPicPr preferRelativeResize="0"/>
          <p:nvPr/>
        </p:nvPicPr>
        <p:blipFill>
          <a:blip r:embed="rId5">
            <a:alphaModFix/>
          </a:blip>
          <a:stretch>
            <a:fillRect/>
          </a:stretch>
        </p:blipFill>
        <p:spPr>
          <a:xfrm>
            <a:off x="1649787" y="4199475"/>
            <a:ext cx="1005600" cy="1005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78"/>
          <p:cNvPicPr preferRelativeResize="0"/>
          <p:nvPr/>
        </p:nvPicPr>
        <p:blipFill rotWithShape="1">
          <a:blip r:embed="rId3">
            <a:alphaModFix amt="65000"/>
          </a:blip>
          <a:srcRect b="0" l="0" r="0" t="0"/>
          <a:stretch/>
        </p:blipFill>
        <p:spPr>
          <a:xfrm>
            <a:off x="0" y="2311400"/>
            <a:ext cx="12188952" cy="4545463"/>
          </a:xfrm>
          <a:prstGeom prst="rect">
            <a:avLst/>
          </a:prstGeom>
          <a:noFill/>
          <a:ln>
            <a:noFill/>
          </a:ln>
        </p:spPr>
      </p:pic>
      <p:pic>
        <p:nvPicPr>
          <p:cNvPr id="743" name="Google Shape;743;p78"/>
          <p:cNvPicPr preferRelativeResize="0"/>
          <p:nvPr/>
        </p:nvPicPr>
        <p:blipFill rotWithShape="1">
          <a:blip r:embed="rId4">
            <a:alphaModFix/>
          </a:blip>
          <a:srcRect b="0" l="0" r="0" t="0"/>
          <a:stretch/>
        </p:blipFill>
        <p:spPr>
          <a:xfrm>
            <a:off x="589802" y="1872907"/>
            <a:ext cx="1005591" cy="1005591"/>
          </a:xfrm>
          <a:prstGeom prst="rect">
            <a:avLst/>
          </a:prstGeom>
          <a:noFill/>
          <a:ln>
            <a:noFill/>
          </a:ln>
        </p:spPr>
      </p:pic>
      <p:sp>
        <p:nvSpPr>
          <p:cNvPr id="744" name="Google Shape;744;p78"/>
          <p:cNvSpPr txBox="1"/>
          <p:nvPr>
            <p:ph type="title"/>
          </p:nvPr>
        </p:nvSpPr>
        <p:spPr>
          <a:xfrm>
            <a:off x="537045"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
              <a:t>What Delta Change Data Feed Does for You</a:t>
            </a:r>
            <a:endParaRPr/>
          </a:p>
        </p:txBody>
      </p:sp>
      <p:sp>
        <p:nvSpPr>
          <p:cNvPr id="745" name="Google Shape;745;p78"/>
          <p:cNvSpPr txBox="1"/>
          <p:nvPr/>
        </p:nvSpPr>
        <p:spPr>
          <a:xfrm>
            <a:off x="538375" y="2997974"/>
            <a:ext cx="25980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Improve ETL pipelines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 sz="1600">
                <a:latin typeface="Barlow"/>
                <a:ea typeface="Barlow"/>
                <a:cs typeface="Barlow"/>
                <a:sym typeface="Barlow"/>
              </a:rPr>
              <a:t>Process less data during ETL to increase efficiency of your pipelines</a:t>
            </a:r>
            <a:endParaRPr b="0" i="0" sz="1900" u="none" cap="none" strike="noStrike">
              <a:solidFill>
                <a:srgbClr val="98102A"/>
              </a:solidFill>
              <a:latin typeface="Barlow"/>
              <a:ea typeface="Barlow"/>
              <a:cs typeface="Barlow"/>
              <a:sym typeface="Barlow"/>
            </a:endParaRPr>
          </a:p>
        </p:txBody>
      </p:sp>
      <p:sp>
        <p:nvSpPr>
          <p:cNvPr id="746" name="Google Shape;746;p78"/>
          <p:cNvSpPr txBox="1"/>
          <p:nvPr/>
        </p:nvSpPr>
        <p:spPr>
          <a:xfrm>
            <a:off x="3403373" y="2997975"/>
            <a:ext cx="25557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Unify batch and streaming</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 sz="1600">
                <a:latin typeface="Barlow"/>
                <a:ea typeface="Barlow"/>
                <a:cs typeface="Barlow"/>
                <a:sym typeface="Barlow"/>
              </a:rPr>
              <a:t>Common change format for batch and streaming updates, appends, and deletes</a:t>
            </a:r>
            <a:endParaRPr b="0" i="0" sz="1900" u="none" cap="none" strike="noStrike">
              <a:solidFill>
                <a:srgbClr val="98102A"/>
              </a:solidFill>
              <a:latin typeface="Barlow"/>
              <a:ea typeface="Barlow"/>
              <a:cs typeface="Barlow"/>
              <a:sym typeface="Barlow"/>
            </a:endParaRPr>
          </a:p>
        </p:txBody>
      </p:sp>
      <p:sp>
        <p:nvSpPr>
          <p:cNvPr id="747" name="Google Shape;747;p78"/>
          <p:cNvSpPr txBox="1"/>
          <p:nvPr/>
        </p:nvSpPr>
        <p:spPr>
          <a:xfrm>
            <a:off x="6350111" y="2997975"/>
            <a:ext cx="21951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BI on your</a:t>
            </a:r>
            <a:br>
              <a:rPr b="0" i="0" lang="en" sz="2100" u="none" cap="none" strike="noStrike">
                <a:solidFill>
                  <a:schemeClr val="accent5"/>
                </a:solidFill>
                <a:latin typeface="Barlow SemiBold"/>
                <a:ea typeface="Barlow SemiBold"/>
                <a:cs typeface="Barlow SemiBold"/>
                <a:sym typeface="Barlow SemiBold"/>
              </a:rPr>
            </a:br>
            <a:r>
              <a:rPr b="0" i="0" lang="en" sz="2100" u="none" cap="none" strike="noStrike">
                <a:solidFill>
                  <a:schemeClr val="accent5"/>
                </a:solidFill>
                <a:latin typeface="Barlow SemiBold"/>
                <a:ea typeface="Barlow SemiBold"/>
                <a:cs typeface="Barlow SemiBold"/>
                <a:sym typeface="Barlow SemiBold"/>
              </a:rPr>
              <a:t>data lake</a:t>
            </a:r>
            <a:r>
              <a:rPr b="0" i="0" lang="en" sz="2100" u="none" cap="none" strike="noStrike">
                <a:solidFill>
                  <a:srgbClr val="000000"/>
                </a:solidFill>
                <a:latin typeface="Barlow SemiBold"/>
                <a:ea typeface="Barlow SemiBold"/>
                <a:cs typeface="Barlow SemiBold"/>
                <a:sym typeface="Barlow SemiBold"/>
              </a:rPr>
              <a:t> </a:t>
            </a:r>
            <a:endParaRPr b="0" i="0" sz="2100" u="none" cap="none" strike="noStrike">
              <a:solidFill>
                <a:srgbClr val="000000"/>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 sz="1600">
                <a:solidFill>
                  <a:srgbClr val="333333"/>
                </a:solidFill>
                <a:highlight>
                  <a:srgbClr val="FFFFFF"/>
                </a:highlight>
                <a:latin typeface="Barlow"/>
                <a:ea typeface="Barlow"/>
                <a:cs typeface="Barlow"/>
                <a:sym typeface="Barlow"/>
              </a:rPr>
              <a:t>Incrementally update the data supporting your BI tool of choice </a:t>
            </a:r>
            <a:endParaRPr b="0" i="0" sz="19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900"/>
              <a:buFont typeface="Arial"/>
              <a:buNone/>
            </a:pPr>
            <a:r>
              <a:t/>
            </a:r>
            <a:endParaRPr b="0" i="0" sz="1900" u="none" cap="none" strike="noStrike">
              <a:solidFill>
                <a:srgbClr val="000000"/>
              </a:solidFill>
              <a:latin typeface="Barlow"/>
              <a:ea typeface="Barlow"/>
              <a:cs typeface="Barlow"/>
              <a:sym typeface="Barlow"/>
            </a:endParaRPr>
          </a:p>
        </p:txBody>
      </p:sp>
      <p:sp>
        <p:nvSpPr>
          <p:cNvPr id="748" name="Google Shape;748;p78"/>
          <p:cNvSpPr txBox="1"/>
          <p:nvPr/>
        </p:nvSpPr>
        <p:spPr>
          <a:xfrm>
            <a:off x="9037514" y="2997975"/>
            <a:ext cx="21276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 sz="2100" u="none" cap="none" strike="noStrike">
                <a:solidFill>
                  <a:schemeClr val="accent5"/>
                </a:solidFill>
                <a:latin typeface="Barlow SemiBold"/>
                <a:ea typeface="Barlow SemiBold"/>
                <a:cs typeface="Barlow SemiBold"/>
                <a:sym typeface="Barlow SemiBold"/>
              </a:rPr>
              <a:t>Meet regulatory needs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 sz="1600">
                <a:latin typeface="Barlow"/>
                <a:ea typeface="Barlow"/>
                <a:cs typeface="Barlow"/>
                <a:sym typeface="Barlow"/>
              </a:rPr>
              <a:t>Full history available of changes made to the data, including deleted information</a:t>
            </a:r>
            <a:endParaRPr b="0" i="0" sz="1600" u="none" cap="none" strike="noStrike">
              <a:solidFill>
                <a:srgbClr val="000000"/>
              </a:solidFill>
              <a:latin typeface="Barlow"/>
              <a:ea typeface="Barlow"/>
              <a:cs typeface="Barlow"/>
              <a:sym typeface="Barlow"/>
            </a:endParaRPr>
          </a:p>
        </p:txBody>
      </p:sp>
      <p:pic>
        <p:nvPicPr>
          <p:cNvPr id="749" name="Google Shape;749;p78"/>
          <p:cNvPicPr preferRelativeResize="0"/>
          <p:nvPr/>
        </p:nvPicPr>
        <p:blipFill rotWithShape="1">
          <a:blip r:embed="rId5">
            <a:alphaModFix/>
          </a:blip>
          <a:srcRect b="0" l="0" r="0" t="0"/>
          <a:stretch/>
        </p:blipFill>
        <p:spPr>
          <a:xfrm>
            <a:off x="3420391" y="1872907"/>
            <a:ext cx="1005588" cy="1005588"/>
          </a:xfrm>
          <a:prstGeom prst="rect">
            <a:avLst/>
          </a:prstGeom>
          <a:noFill/>
          <a:ln>
            <a:noFill/>
          </a:ln>
        </p:spPr>
      </p:pic>
      <p:pic>
        <p:nvPicPr>
          <p:cNvPr id="750" name="Google Shape;750;p78"/>
          <p:cNvPicPr preferRelativeResize="0"/>
          <p:nvPr/>
        </p:nvPicPr>
        <p:blipFill rotWithShape="1">
          <a:blip r:embed="rId6">
            <a:alphaModFix/>
          </a:blip>
          <a:srcRect b="0" l="0" r="0" t="0"/>
          <a:stretch/>
        </p:blipFill>
        <p:spPr>
          <a:xfrm>
            <a:off x="6302434" y="1872909"/>
            <a:ext cx="1005588" cy="1005588"/>
          </a:xfrm>
          <a:prstGeom prst="rect">
            <a:avLst/>
          </a:prstGeom>
          <a:noFill/>
          <a:ln>
            <a:noFill/>
          </a:ln>
        </p:spPr>
      </p:pic>
      <p:pic>
        <p:nvPicPr>
          <p:cNvPr id="751" name="Google Shape;751;p78"/>
          <p:cNvPicPr preferRelativeResize="0"/>
          <p:nvPr/>
        </p:nvPicPr>
        <p:blipFill rotWithShape="1">
          <a:blip r:embed="rId7">
            <a:alphaModFix/>
          </a:blip>
          <a:srcRect b="0" l="0" r="0" t="0"/>
          <a:stretch/>
        </p:blipFill>
        <p:spPr>
          <a:xfrm>
            <a:off x="8922063" y="1872909"/>
            <a:ext cx="1005588" cy="1005588"/>
          </a:xfrm>
          <a:prstGeom prst="rect">
            <a:avLst/>
          </a:prstGeom>
          <a:noFill/>
          <a:ln>
            <a:noFill/>
          </a:ln>
        </p:spPr>
      </p:pic>
      <p:sp>
        <p:nvSpPr>
          <p:cNvPr id="752" name="Google Shape;752;p78"/>
          <p:cNvSpPr/>
          <p:nvPr/>
        </p:nvSpPr>
        <p:spPr>
          <a:xfrm>
            <a:off x="670932" y="5486400"/>
            <a:ext cx="10847100" cy="650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rgbClr val="FFFFFF"/>
                </a:solidFill>
                <a:latin typeface="Barlow"/>
                <a:ea typeface="Barlow"/>
                <a:cs typeface="Barlow"/>
                <a:sym typeface="Barlow"/>
              </a:rPr>
              <a:t>Delta Change Data Feed</a:t>
            </a:r>
            <a:endParaRPr b="1" sz="3300">
              <a:solidFill>
                <a:srgbClr val="FFFFFF"/>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9"/>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Getting started with Change Data Capture in DLT</a:t>
            </a:r>
            <a:endParaRPr/>
          </a:p>
        </p:txBody>
      </p:sp>
      <p:pic>
        <p:nvPicPr>
          <p:cNvPr id="759" name="Google Shape;759;p79"/>
          <p:cNvPicPr preferRelativeResize="0"/>
          <p:nvPr/>
        </p:nvPicPr>
        <p:blipFill rotWithShape="1">
          <a:blip r:embed="rId3">
            <a:alphaModFix amt="65000"/>
          </a:blip>
          <a:srcRect b="0" l="0" r="0" t="0"/>
          <a:stretch/>
        </p:blipFill>
        <p:spPr>
          <a:xfrm>
            <a:off x="0" y="2715225"/>
            <a:ext cx="12188952" cy="4142774"/>
          </a:xfrm>
          <a:prstGeom prst="rect">
            <a:avLst/>
          </a:prstGeom>
          <a:noFill/>
          <a:ln>
            <a:noFill/>
          </a:ln>
        </p:spPr>
      </p:pic>
      <p:sp>
        <p:nvSpPr>
          <p:cNvPr id="760" name="Google Shape;760;p79"/>
          <p:cNvSpPr/>
          <p:nvPr/>
        </p:nvSpPr>
        <p:spPr>
          <a:xfrm>
            <a:off x="909622" y="2715225"/>
            <a:ext cx="6389100" cy="17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761" name="Google Shape;761;p79"/>
          <p:cNvSpPr txBox="1"/>
          <p:nvPr/>
        </p:nvSpPr>
        <p:spPr>
          <a:xfrm>
            <a:off x="1136616" y="2773050"/>
            <a:ext cx="5974200" cy="1311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900">
                <a:latin typeface="Courier New"/>
                <a:ea typeface="Courier New"/>
                <a:cs typeface="Courier New"/>
                <a:sym typeface="Courier New"/>
              </a:rPr>
              <a:t>"configuration": {</a:t>
            </a:r>
            <a:endParaRPr sz="1900">
              <a:latin typeface="Courier New"/>
              <a:ea typeface="Courier New"/>
              <a:cs typeface="Courier New"/>
              <a:sym typeface="Courier New"/>
            </a:endParaRPr>
          </a:p>
          <a:p>
            <a:pPr indent="0" lvl="0" marL="0" rtl="0" algn="l">
              <a:lnSpc>
                <a:spcPct val="115000"/>
              </a:lnSpc>
              <a:spcBef>
                <a:spcPts val="0"/>
              </a:spcBef>
              <a:spcAft>
                <a:spcPts val="0"/>
              </a:spcAft>
              <a:buNone/>
            </a:pPr>
            <a:r>
              <a:rPr lang="en" sz="1900">
                <a:latin typeface="Courier New"/>
                <a:ea typeface="Courier New"/>
                <a:cs typeface="Courier New"/>
                <a:sym typeface="Courier New"/>
              </a:rPr>
              <a:t>    </a:t>
            </a:r>
            <a:r>
              <a:rPr b="1" lang="en" sz="1900">
                <a:solidFill>
                  <a:srgbClr val="00B0F0"/>
                </a:solidFill>
                <a:latin typeface="Courier New"/>
                <a:ea typeface="Courier New"/>
                <a:cs typeface="Courier New"/>
                <a:sym typeface="Courier New"/>
              </a:rPr>
              <a:t>"pipelines.applyChangesPreviewEnabled": "true"</a:t>
            </a:r>
            <a:endParaRPr sz="1900">
              <a:latin typeface="Courier New"/>
              <a:ea typeface="Courier New"/>
              <a:cs typeface="Courier New"/>
              <a:sym typeface="Courier New"/>
            </a:endParaRPr>
          </a:p>
          <a:p>
            <a:pPr indent="0" lvl="0" marL="0" rtl="0" algn="l">
              <a:lnSpc>
                <a:spcPct val="150001"/>
              </a:lnSpc>
              <a:spcBef>
                <a:spcPts val="0"/>
              </a:spcBef>
              <a:spcAft>
                <a:spcPts val="0"/>
              </a:spcAft>
              <a:buNone/>
            </a:pPr>
            <a:r>
              <a:rPr lang="en" sz="1900">
                <a:latin typeface="Courier New"/>
                <a:ea typeface="Courier New"/>
                <a:cs typeface="Courier New"/>
                <a:sym typeface="Courier New"/>
              </a:rPr>
              <a:t>    }</a:t>
            </a:r>
            <a:endParaRPr sz="1900">
              <a:latin typeface="Courier New"/>
              <a:ea typeface="Courier New"/>
              <a:cs typeface="Courier New"/>
              <a:sym typeface="Courier New"/>
            </a:endParaRPr>
          </a:p>
        </p:txBody>
      </p:sp>
      <p:sp>
        <p:nvSpPr>
          <p:cNvPr id="762" name="Google Shape;762;p79"/>
          <p:cNvSpPr txBox="1"/>
          <p:nvPr/>
        </p:nvSpPr>
        <p:spPr>
          <a:xfrm>
            <a:off x="1040266" y="1857300"/>
            <a:ext cx="4658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 sz="2400">
                <a:latin typeface="Source Sans Pro Light"/>
                <a:ea typeface="Source Sans Pro Light"/>
                <a:cs typeface="Source Sans Pro Light"/>
                <a:sym typeface="Source Sans Pro Light"/>
              </a:rPr>
              <a:t>Enable </a:t>
            </a:r>
            <a:r>
              <a:rPr b="1" lang="en" sz="1800">
                <a:solidFill>
                  <a:srgbClr val="00B0F0"/>
                </a:solidFill>
                <a:latin typeface="Courier New"/>
                <a:ea typeface="Courier New"/>
                <a:cs typeface="Courier New"/>
                <a:sym typeface="Courier New"/>
              </a:rPr>
              <a:t>DLT APPLY CHANGES INTO</a:t>
            </a:r>
            <a:r>
              <a:rPr b="0" i="0" lang="en" sz="2400" u="none" cap="none" strike="noStrike">
                <a:solidFill>
                  <a:srgbClr val="000000"/>
                </a:solidFill>
                <a:latin typeface="Source Sans Pro"/>
                <a:ea typeface="Source Sans Pro"/>
                <a:cs typeface="Source Sans Pro"/>
                <a:sym typeface="Source Sans Pro"/>
              </a:rPr>
              <a:t> </a:t>
            </a:r>
            <a:r>
              <a:rPr b="1" lang="en" sz="1800">
                <a:solidFill>
                  <a:srgbClr val="00B0F0"/>
                </a:solidFill>
                <a:latin typeface="Courier New"/>
                <a:ea typeface="Courier New"/>
                <a:cs typeface="Courier New"/>
                <a:sym typeface="Courier New"/>
              </a:rPr>
              <a:t>in DLT Pipeline </a:t>
            </a:r>
            <a:endParaRPr b="0" i="0" sz="1800" u="none" cap="none" strike="noStrike">
              <a:solidFill>
                <a:srgbClr val="00B0F0"/>
              </a:solidFill>
              <a:latin typeface="Source Sans Pro"/>
              <a:ea typeface="Source Sans Pro"/>
              <a:cs typeface="Source Sans Pro"/>
              <a:sym typeface="Source Sans Pro"/>
            </a:endParaRPr>
          </a:p>
        </p:txBody>
      </p:sp>
      <p:pic>
        <p:nvPicPr>
          <p:cNvPr id="763" name="Google Shape;763;p79"/>
          <p:cNvPicPr preferRelativeResize="0"/>
          <p:nvPr/>
        </p:nvPicPr>
        <p:blipFill>
          <a:blip r:embed="rId4">
            <a:alphaModFix/>
          </a:blip>
          <a:stretch>
            <a:fillRect/>
          </a:stretch>
        </p:blipFill>
        <p:spPr>
          <a:xfrm>
            <a:off x="7414720" y="1731175"/>
            <a:ext cx="3943689" cy="3219519"/>
          </a:xfrm>
          <a:prstGeom prst="rect">
            <a:avLst/>
          </a:prstGeom>
          <a:noFill/>
          <a:ln>
            <a:noFill/>
          </a:ln>
        </p:spPr>
      </p:pic>
      <p:sp>
        <p:nvSpPr>
          <p:cNvPr id="764" name="Google Shape;764;p79"/>
          <p:cNvSpPr/>
          <p:nvPr/>
        </p:nvSpPr>
        <p:spPr>
          <a:xfrm>
            <a:off x="7508446" y="3983475"/>
            <a:ext cx="3733500" cy="9921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8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
              <a:t>Getting started with Change Data Capture in DLT</a:t>
            </a:r>
            <a:endParaRPr/>
          </a:p>
        </p:txBody>
      </p:sp>
      <p:pic>
        <p:nvPicPr>
          <p:cNvPr id="771" name="Google Shape;771;p80"/>
          <p:cNvPicPr preferRelativeResize="0"/>
          <p:nvPr/>
        </p:nvPicPr>
        <p:blipFill>
          <a:blip r:embed="rId3">
            <a:alphaModFix/>
          </a:blip>
          <a:stretch>
            <a:fillRect/>
          </a:stretch>
        </p:blipFill>
        <p:spPr>
          <a:xfrm>
            <a:off x="528580" y="1982424"/>
            <a:ext cx="11131789" cy="2206798"/>
          </a:xfrm>
          <a:prstGeom prst="rect">
            <a:avLst/>
          </a:prstGeom>
          <a:noFill/>
          <a:ln>
            <a:noFill/>
          </a:ln>
        </p:spPr>
      </p:pic>
      <p:sp>
        <p:nvSpPr>
          <p:cNvPr id="772" name="Google Shape;772;p80"/>
          <p:cNvSpPr/>
          <p:nvPr/>
        </p:nvSpPr>
        <p:spPr>
          <a:xfrm>
            <a:off x="862159" y="2828500"/>
            <a:ext cx="3828600" cy="2928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0"/>
          <p:cNvSpPr/>
          <p:nvPr/>
        </p:nvSpPr>
        <p:spPr>
          <a:xfrm>
            <a:off x="862034" y="3502025"/>
            <a:ext cx="3828600" cy="190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0"/>
          <p:cNvSpPr/>
          <p:nvPr/>
        </p:nvSpPr>
        <p:spPr>
          <a:xfrm>
            <a:off x="861884" y="3856775"/>
            <a:ext cx="3828600" cy="225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0"/>
          <p:cNvSpPr/>
          <p:nvPr/>
        </p:nvSpPr>
        <p:spPr>
          <a:xfrm>
            <a:off x="4912096" y="2828500"/>
            <a:ext cx="6533400" cy="292800"/>
          </a:xfrm>
          <a:prstGeom prst="roundRect">
            <a:avLst>
              <a:gd fmla="val 16667" name="adj"/>
            </a:avLst>
          </a:prstGeom>
          <a:noFill/>
          <a:ln cap="flat" cmpd="sng" w="952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Barlow"/>
                <a:ea typeface="Barlow"/>
                <a:cs typeface="Barlow"/>
                <a:sym typeface="Barlow"/>
              </a:rPr>
              <a:t>APPLY CHANGES INTO to propagate inserts, updates and deletes to your target table.</a:t>
            </a:r>
            <a:endParaRPr>
              <a:latin typeface="Barlow"/>
              <a:ea typeface="Barlow"/>
              <a:cs typeface="Barlow"/>
              <a:sym typeface="Barlow"/>
            </a:endParaRPr>
          </a:p>
        </p:txBody>
      </p:sp>
      <p:sp>
        <p:nvSpPr>
          <p:cNvPr id="776" name="Google Shape;776;p80"/>
          <p:cNvSpPr/>
          <p:nvPr/>
        </p:nvSpPr>
        <p:spPr>
          <a:xfrm>
            <a:off x="4912096" y="3484625"/>
            <a:ext cx="6533400" cy="2256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Barlow"/>
                <a:ea typeface="Barlow"/>
                <a:cs typeface="Barlow"/>
                <a:sym typeface="Barlow"/>
              </a:rPr>
              <a:t>Specifies when a CDC event should be treated as a DELETE rather than an upsert. </a:t>
            </a:r>
            <a:endParaRPr>
              <a:latin typeface="Barlow"/>
              <a:ea typeface="Barlow"/>
              <a:cs typeface="Barlow"/>
              <a:sym typeface="Barlow"/>
            </a:endParaRPr>
          </a:p>
        </p:txBody>
      </p:sp>
      <p:sp>
        <p:nvSpPr>
          <p:cNvPr id="777" name="Google Shape;777;p80"/>
          <p:cNvSpPr/>
          <p:nvPr/>
        </p:nvSpPr>
        <p:spPr>
          <a:xfrm>
            <a:off x="4912096" y="3874175"/>
            <a:ext cx="6533400" cy="1908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Barlow"/>
                <a:ea typeface="Barlow"/>
                <a:cs typeface="Barlow"/>
                <a:sym typeface="Barlow"/>
              </a:rPr>
              <a:t>To remove columns needed for  APPLY CHANGES INTO computation, but not needed in final table state.</a:t>
            </a:r>
            <a:endParaRPr>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1"/>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Where Delta Change Data Feed Applies</a:t>
            </a:r>
            <a:endParaRPr/>
          </a:p>
        </p:txBody>
      </p:sp>
      <p:pic>
        <p:nvPicPr>
          <p:cNvPr id="784" name="Google Shape;784;p81"/>
          <p:cNvPicPr preferRelativeResize="0"/>
          <p:nvPr/>
        </p:nvPicPr>
        <p:blipFill rotWithShape="1">
          <a:blip r:embed="rId3">
            <a:alphaModFix/>
          </a:blip>
          <a:srcRect b="0" l="0" r="0" t="0"/>
          <a:stretch/>
        </p:blipFill>
        <p:spPr>
          <a:xfrm>
            <a:off x="581080" y="2167455"/>
            <a:ext cx="547397" cy="626345"/>
          </a:xfrm>
          <a:prstGeom prst="rect">
            <a:avLst/>
          </a:prstGeom>
          <a:noFill/>
          <a:ln>
            <a:noFill/>
          </a:ln>
        </p:spPr>
      </p:pic>
      <p:pic>
        <p:nvPicPr>
          <p:cNvPr id="785" name="Google Shape;785;p81"/>
          <p:cNvPicPr preferRelativeResize="0"/>
          <p:nvPr/>
        </p:nvPicPr>
        <p:blipFill rotWithShape="1">
          <a:blip r:embed="rId4">
            <a:alphaModFix/>
          </a:blip>
          <a:srcRect b="0" l="0" r="0" t="0"/>
          <a:stretch/>
        </p:blipFill>
        <p:spPr>
          <a:xfrm>
            <a:off x="1524267" y="2640593"/>
            <a:ext cx="547397" cy="626345"/>
          </a:xfrm>
          <a:prstGeom prst="rect">
            <a:avLst/>
          </a:prstGeom>
          <a:noFill/>
          <a:ln>
            <a:noFill/>
          </a:ln>
        </p:spPr>
      </p:pic>
      <p:pic>
        <p:nvPicPr>
          <p:cNvPr id="786" name="Google Shape;786;p81"/>
          <p:cNvPicPr preferRelativeResize="0"/>
          <p:nvPr/>
        </p:nvPicPr>
        <p:blipFill rotWithShape="1">
          <a:blip r:embed="rId5">
            <a:alphaModFix/>
          </a:blip>
          <a:srcRect b="0" l="0" r="0" t="0"/>
          <a:stretch/>
        </p:blipFill>
        <p:spPr>
          <a:xfrm>
            <a:off x="755732" y="3188855"/>
            <a:ext cx="547397" cy="626345"/>
          </a:xfrm>
          <a:prstGeom prst="rect">
            <a:avLst/>
          </a:prstGeom>
          <a:noFill/>
          <a:ln>
            <a:noFill/>
          </a:ln>
        </p:spPr>
      </p:pic>
      <p:pic>
        <p:nvPicPr>
          <p:cNvPr id="787" name="Google Shape;787;p81"/>
          <p:cNvPicPr preferRelativeResize="0"/>
          <p:nvPr/>
        </p:nvPicPr>
        <p:blipFill rotWithShape="1">
          <a:blip r:embed="rId6">
            <a:alphaModFix/>
          </a:blip>
          <a:srcRect b="0" l="0" r="0" t="0"/>
          <a:stretch/>
        </p:blipFill>
        <p:spPr>
          <a:xfrm>
            <a:off x="1429434" y="3619505"/>
            <a:ext cx="547397" cy="626345"/>
          </a:xfrm>
          <a:prstGeom prst="rect">
            <a:avLst/>
          </a:prstGeom>
          <a:noFill/>
          <a:ln>
            <a:noFill/>
          </a:ln>
        </p:spPr>
      </p:pic>
      <p:pic>
        <p:nvPicPr>
          <p:cNvPr id="788" name="Google Shape;788;p81"/>
          <p:cNvPicPr preferRelativeResize="0"/>
          <p:nvPr/>
        </p:nvPicPr>
        <p:blipFill rotWithShape="1">
          <a:blip r:embed="rId7">
            <a:alphaModFix/>
          </a:blip>
          <a:srcRect b="0" l="0" r="0" t="0"/>
          <a:stretch/>
        </p:blipFill>
        <p:spPr>
          <a:xfrm>
            <a:off x="1429447" y="1541100"/>
            <a:ext cx="547396" cy="626345"/>
          </a:xfrm>
          <a:prstGeom prst="rect">
            <a:avLst/>
          </a:prstGeom>
          <a:noFill/>
          <a:ln>
            <a:noFill/>
          </a:ln>
        </p:spPr>
      </p:pic>
      <p:sp>
        <p:nvSpPr>
          <p:cNvPr id="789" name="Google Shape;789;p81"/>
          <p:cNvSpPr/>
          <p:nvPr/>
        </p:nvSpPr>
        <p:spPr>
          <a:xfrm>
            <a:off x="2670607" y="1836500"/>
            <a:ext cx="359700" cy="373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0" name="Google Shape;790;p81"/>
          <p:cNvPicPr preferRelativeResize="0"/>
          <p:nvPr/>
        </p:nvPicPr>
        <p:blipFill rotWithShape="1">
          <a:blip r:embed="rId8">
            <a:alphaModFix/>
          </a:blip>
          <a:srcRect b="0" l="0" r="0" t="0"/>
          <a:stretch/>
        </p:blipFill>
        <p:spPr>
          <a:xfrm>
            <a:off x="3694708" y="3467791"/>
            <a:ext cx="887217" cy="684304"/>
          </a:xfrm>
          <a:prstGeom prst="rect">
            <a:avLst/>
          </a:prstGeom>
          <a:noFill/>
          <a:ln>
            <a:noFill/>
          </a:ln>
        </p:spPr>
      </p:pic>
      <p:pic>
        <p:nvPicPr>
          <p:cNvPr id="791" name="Google Shape;791;p81"/>
          <p:cNvPicPr preferRelativeResize="0"/>
          <p:nvPr/>
        </p:nvPicPr>
        <p:blipFill rotWithShape="1">
          <a:blip r:embed="rId9">
            <a:alphaModFix/>
          </a:blip>
          <a:srcRect b="0" l="0" r="0" t="0"/>
          <a:stretch/>
        </p:blipFill>
        <p:spPr>
          <a:xfrm>
            <a:off x="7775979" y="3467794"/>
            <a:ext cx="875171" cy="675008"/>
          </a:xfrm>
          <a:prstGeom prst="rect">
            <a:avLst/>
          </a:prstGeom>
          <a:noFill/>
          <a:ln>
            <a:noFill/>
          </a:ln>
        </p:spPr>
      </p:pic>
      <p:pic>
        <p:nvPicPr>
          <p:cNvPr id="792" name="Google Shape;792;p81"/>
          <p:cNvPicPr preferRelativeResize="0"/>
          <p:nvPr/>
        </p:nvPicPr>
        <p:blipFill rotWithShape="1">
          <a:blip r:embed="rId10">
            <a:alphaModFix/>
          </a:blip>
          <a:srcRect b="0" l="0" r="0" t="0"/>
          <a:stretch/>
        </p:blipFill>
        <p:spPr>
          <a:xfrm>
            <a:off x="5741369" y="3467794"/>
            <a:ext cx="875177" cy="675013"/>
          </a:xfrm>
          <a:prstGeom prst="rect">
            <a:avLst/>
          </a:prstGeom>
          <a:noFill/>
          <a:ln>
            <a:noFill/>
          </a:ln>
        </p:spPr>
      </p:pic>
      <p:sp>
        <p:nvSpPr>
          <p:cNvPr id="793" name="Google Shape;793;p81"/>
          <p:cNvSpPr txBox="1"/>
          <p:nvPr/>
        </p:nvSpPr>
        <p:spPr>
          <a:xfrm>
            <a:off x="3404598" y="4068112"/>
            <a:ext cx="14676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500" u="none" cap="none" strike="noStrike">
                <a:solidFill>
                  <a:srgbClr val="000000"/>
                </a:solidFill>
                <a:latin typeface="Barlow"/>
                <a:ea typeface="Barlow"/>
                <a:cs typeface="Barlow"/>
                <a:sym typeface="Barlow"/>
              </a:rPr>
              <a:t>Raw Ingestion and History</a:t>
            </a:r>
            <a:endParaRPr b="0" i="0" sz="1500" u="none" cap="none" strike="noStrike">
              <a:solidFill>
                <a:srgbClr val="000000"/>
              </a:solidFill>
              <a:latin typeface="Barlow"/>
              <a:ea typeface="Barlow"/>
              <a:cs typeface="Barlow"/>
              <a:sym typeface="Barlow"/>
            </a:endParaRPr>
          </a:p>
        </p:txBody>
      </p:sp>
      <p:sp>
        <p:nvSpPr>
          <p:cNvPr id="794" name="Google Shape;794;p81"/>
          <p:cNvSpPr txBox="1"/>
          <p:nvPr/>
        </p:nvSpPr>
        <p:spPr>
          <a:xfrm>
            <a:off x="3404598" y="3021043"/>
            <a:ext cx="14676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rgbClr val="000000"/>
                </a:solidFill>
                <a:latin typeface="Barlow SemiBold"/>
                <a:ea typeface="Barlow SemiBold"/>
                <a:cs typeface="Barlow SemiBold"/>
                <a:sym typeface="Barlow SemiBold"/>
              </a:rPr>
              <a:t>BRONZE</a:t>
            </a:r>
            <a:endParaRPr b="0" i="0" sz="1600" u="none" cap="none" strike="noStrike">
              <a:solidFill>
                <a:srgbClr val="000000"/>
              </a:solidFill>
              <a:latin typeface="Barlow SemiBold"/>
              <a:ea typeface="Barlow SemiBold"/>
              <a:cs typeface="Barlow SemiBold"/>
              <a:sym typeface="Barlow SemiBold"/>
            </a:endParaRPr>
          </a:p>
        </p:txBody>
      </p:sp>
      <p:sp>
        <p:nvSpPr>
          <p:cNvPr id="795" name="Google Shape;795;p81"/>
          <p:cNvSpPr txBox="1"/>
          <p:nvPr/>
        </p:nvSpPr>
        <p:spPr>
          <a:xfrm>
            <a:off x="5288564" y="4068100"/>
            <a:ext cx="17004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500" u="none" cap="none" strike="noStrike">
                <a:solidFill>
                  <a:srgbClr val="000000"/>
                </a:solidFill>
                <a:latin typeface="Barlow"/>
                <a:ea typeface="Barlow"/>
                <a:cs typeface="Barlow"/>
                <a:sym typeface="Barlow"/>
              </a:rPr>
              <a:t>Filtered, Cleaned, Augmented</a:t>
            </a:r>
            <a:endParaRPr b="0" i="0" sz="1500" u="none" cap="none" strike="noStrike">
              <a:solidFill>
                <a:srgbClr val="000000"/>
              </a:solidFill>
              <a:latin typeface="Barlow"/>
              <a:ea typeface="Barlow"/>
              <a:cs typeface="Barlow"/>
              <a:sym typeface="Barlow"/>
            </a:endParaRPr>
          </a:p>
        </p:txBody>
      </p:sp>
      <p:sp>
        <p:nvSpPr>
          <p:cNvPr id="796" name="Google Shape;796;p81"/>
          <p:cNvSpPr txBox="1"/>
          <p:nvPr/>
        </p:nvSpPr>
        <p:spPr>
          <a:xfrm>
            <a:off x="5445235" y="3021043"/>
            <a:ext cx="14676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rgbClr val="000000"/>
                </a:solidFill>
                <a:latin typeface="Barlow SemiBold"/>
                <a:ea typeface="Barlow SemiBold"/>
                <a:cs typeface="Barlow SemiBold"/>
                <a:sym typeface="Barlow SemiBold"/>
              </a:rPr>
              <a:t>SILVER</a:t>
            </a:r>
            <a:endParaRPr b="0" i="0" sz="1600" u="none" cap="none" strike="noStrike">
              <a:solidFill>
                <a:srgbClr val="000000"/>
              </a:solidFill>
              <a:latin typeface="Barlow SemiBold"/>
              <a:ea typeface="Barlow SemiBold"/>
              <a:cs typeface="Barlow SemiBold"/>
              <a:sym typeface="Barlow SemiBold"/>
            </a:endParaRPr>
          </a:p>
        </p:txBody>
      </p:sp>
      <p:sp>
        <p:nvSpPr>
          <p:cNvPr id="797" name="Google Shape;797;p81"/>
          <p:cNvSpPr txBox="1"/>
          <p:nvPr/>
        </p:nvSpPr>
        <p:spPr>
          <a:xfrm>
            <a:off x="7485873" y="4068112"/>
            <a:ext cx="14676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500" u="none" cap="none" strike="noStrike">
                <a:solidFill>
                  <a:srgbClr val="000000"/>
                </a:solidFill>
                <a:latin typeface="Barlow"/>
                <a:ea typeface="Barlow"/>
                <a:cs typeface="Barlow"/>
                <a:sym typeface="Barlow"/>
              </a:rPr>
              <a:t>Business-level Aggregates</a:t>
            </a:r>
            <a:endParaRPr b="0" i="0" sz="1500" u="none" cap="none" strike="noStrike">
              <a:solidFill>
                <a:srgbClr val="000000"/>
              </a:solidFill>
              <a:latin typeface="Barlow"/>
              <a:ea typeface="Barlow"/>
              <a:cs typeface="Barlow"/>
              <a:sym typeface="Barlow"/>
            </a:endParaRPr>
          </a:p>
        </p:txBody>
      </p:sp>
      <p:sp>
        <p:nvSpPr>
          <p:cNvPr id="798" name="Google Shape;798;p81"/>
          <p:cNvSpPr txBox="1"/>
          <p:nvPr/>
        </p:nvSpPr>
        <p:spPr>
          <a:xfrm>
            <a:off x="7485873" y="3021043"/>
            <a:ext cx="14676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rgbClr val="000000"/>
                </a:solidFill>
                <a:latin typeface="Barlow SemiBold"/>
                <a:ea typeface="Barlow SemiBold"/>
                <a:cs typeface="Barlow SemiBold"/>
                <a:sym typeface="Barlow SemiBold"/>
              </a:rPr>
              <a:t>GOLD</a:t>
            </a:r>
            <a:endParaRPr b="0" i="0" sz="1600" u="none" cap="none" strike="noStrike">
              <a:solidFill>
                <a:srgbClr val="000000"/>
              </a:solidFill>
              <a:latin typeface="Barlow SemiBold"/>
              <a:ea typeface="Barlow SemiBold"/>
              <a:cs typeface="Barlow SemiBold"/>
              <a:sym typeface="Barlow SemiBold"/>
            </a:endParaRPr>
          </a:p>
        </p:txBody>
      </p:sp>
      <p:cxnSp>
        <p:nvCxnSpPr>
          <p:cNvPr id="799" name="Google Shape;799;p81"/>
          <p:cNvCxnSpPr>
            <a:stCxn id="790" idx="3"/>
          </p:cNvCxnSpPr>
          <p:nvPr/>
        </p:nvCxnSpPr>
        <p:spPr>
          <a:xfrm>
            <a:off x="4581925" y="3809943"/>
            <a:ext cx="1047000" cy="0"/>
          </a:xfrm>
          <a:prstGeom prst="straightConnector1">
            <a:avLst/>
          </a:prstGeom>
          <a:noFill/>
          <a:ln cap="flat" cmpd="sng" w="28575">
            <a:solidFill>
              <a:srgbClr val="1D4956"/>
            </a:solidFill>
            <a:prstDash val="dash"/>
            <a:round/>
            <a:headEnd len="sm" w="sm" type="none"/>
            <a:tailEnd len="med" w="med" type="triangle"/>
          </a:ln>
        </p:spPr>
      </p:cxnSp>
      <p:cxnSp>
        <p:nvCxnSpPr>
          <p:cNvPr id="800" name="Google Shape;800;p81"/>
          <p:cNvCxnSpPr/>
          <p:nvPr/>
        </p:nvCxnSpPr>
        <p:spPr>
          <a:xfrm>
            <a:off x="6616539" y="3809943"/>
            <a:ext cx="1047000" cy="0"/>
          </a:xfrm>
          <a:prstGeom prst="straightConnector1">
            <a:avLst/>
          </a:prstGeom>
          <a:noFill/>
          <a:ln cap="flat" cmpd="sng" w="28575">
            <a:solidFill>
              <a:srgbClr val="1D4956"/>
            </a:solidFill>
            <a:prstDash val="dash"/>
            <a:round/>
            <a:headEnd len="sm" w="sm" type="none"/>
            <a:tailEnd len="med" w="med" type="triangle"/>
          </a:ln>
        </p:spPr>
      </p:cxnSp>
      <p:pic>
        <p:nvPicPr>
          <p:cNvPr id="801" name="Google Shape;801;p81"/>
          <p:cNvPicPr preferRelativeResize="0"/>
          <p:nvPr/>
        </p:nvPicPr>
        <p:blipFill>
          <a:blip r:embed="rId11">
            <a:alphaModFix/>
          </a:blip>
          <a:stretch>
            <a:fillRect/>
          </a:stretch>
        </p:blipFill>
        <p:spPr>
          <a:xfrm>
            <a:off x="10334189" y="1541112"/>
            <a:ext cx="590402" cy="1085578"/>
          </a:xfrm>
          <a:prstGeom prst="rect">
            <a:avLst/>
          </a:prstGeom>
          <a:noFill/>
          <a:ln>
            <a:noFill/>
          </a:ln>
        </p:spPr>
      </p:pic>
      <p:pic>
        <p:nvPicPr>
          <p:cNvPr id="802" name="Google Shape;802;p81"/>
          <p:cNvPicPr preferRelativeResize="0"/>
          <p:nvPr/>
        </p:nvPicPr>
        <p:blipFill>
          <a:blip r:embed="rId12">
            <a:alphaModFix/>
          </a:blip>
          <a:stretch>
            <a:fillRect/>
          </a:stretch>
        </p:blipFill>
        <p:spPr>
          <a:xfrm>
            <a:off x="10570880" y="2810825"/>
            <a:ext cx="1141514" cy="1438275"/>
          </a:xfrm>
          <a:prstGeom prst="rect">
            <a:avLst/>
          </a:prstGeom>
          <a:noFill/>
          <a:ln>
            <a:noFill/>
          </a:ln>
        </p:spPr>
      </p:pic>
      <p:pic>
        <p:nvPicPr>
          <p:cNvPr id="803" name="Google Shape;803;p81"/>
          <p:cNvPicPr preferRelativeResize="0"/>
          <p:nvPr/>
        </p:nvPicPr>
        <p:blipFill>
          <a:blip r:embed="rId13">
            <a:alphaModFix/>
          </a:blip>
          <a:stretch>
            <a:fillRect/>
          </a:stretch>
        </p:blipFill>
        <p:spPr>
          <a:xfrm>
            <a:off x="10258008" y="4968012"/>
            <a:ext cx="742764" cy="790377"/>
          </a:xfrm>
          <a:prstGeom prst="rect">
            <a:avLst/>
          </a:prstGeom>
          <a:noFill/>
          <a:ln>
            <a:noFill/>
          </a:ln>
        </p:spPr>
      </p:pic>
      <p:pic>
        <p:nvPicPr>
          <p:cNvPr id="804" name="Google Shape;804;p81"/>
          <p:cNvPicPr preferRelativeResize="0"/>
          <p:nvPr/>
        </p:nvPicPr>
        <p:blipFill rotWithShape="1">
          <a:blip r:embed="rId14">
            <a:alphaModFix/>
          </a:blip>
          <a:srcRect b="0" l="0" r="0" t="0"/>
          <a:stretch/>
        </p:blipFill>
        <p:spPr>
          <a:xfrm>
            <a:off x="2123219" y="2000600"/>
            <a:ext cx="547388" cy="626351"/>
          </a:xfrm>
          <a:prstGeom prst="rect">
            <a:avLst/>
          </a:prstGeom>
          <a:noFill/>
          <a:ln>
            <a:noFill/>
          </a:ln>
        </p:spPr>
      </p:pic>
      <p:sp>
        <p:nvSpPr>
          <p:cNvPr id="805" name="Google Shape;805;p81"/>
          <p:cNvSpPr txBox="1"/>
          <p:nvPr/>
        </p:nvSpPr>
        <p:spPr>
          <a:xfrm>
            <a:off x="6487477" y="5454800"/>
            <a:ext cx="59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Barlow"/>
                <a:ea typeface="Barlow"/>
                <a:cs typeface="Barlow"/>
                <a:sym typeface="Barlow"/>
              </a:rPr>
              <a:t>CDF</a:t>
            </a:r>
            <a:endParaRPr b="1" sz="1800">
              <a:latin typeface="Barlow"/>
              <a:ea typeface="Barlow"/>
              <a:cs typeface="Barlow"/>
              <a:sym typeface="Barlow"/>
            </a:endParaRPr>
          </a:p>
        </p:txBody>
      </p:sp>
      <p:cxnSp>
        <p:nvCxnSpPr>
          <p:cNvPr id="806" name="Google Shape;806;p81"/>
          <p:cNvCxnSpPr>
            <a:stCxn id="798" idx="3"/>
          </p:cNvCxnSpPr>
          <p:nvPr/>
        </p:nvCxnSpPr>
        <p:spPr>
          <a:xfrm flipH="1" rot="10800000">
            <a:off x="8953473" y="2084143"/>
            <a:ext cx="1047000" cy="1083900"/>
          </a:xfrm>
          <a:prstGeom prst="straightConnector1">
            <a:avLst/>
          </a:prstGeom>
          <a:noFill/>
          <a:ln cap="flat" cmpd="sng" w="28575">
            <a:solidFill>
              <a:srgbClr val="1D4956"/>
            </a:solidFill>
            <a:prstDash val="dash"/>
            <a:round/>
            <a:headEnd len="sm" w="sm" type="none"/>
            <a:tailEnd len="med" w="med" type="triangle"/>
          </a:ln>
        </p:spPr>
      </p:cxnSp>
      <p:cxnSp>
        <p:nvCxnSpPr>
          <p:cNvPr id="807" name="Google Shape;807;p81"/>
          <p:cNvCxnSpPr/>
          <p:nvPr/>
        </p:nvCxnSpPr>
        <p:spPr>
          <a:xfrm>
            <a:off x="8820263" y="3805293"/>
            <a:ext cx="1047000" cy="0"/>
          </a:xfrm>
          <a:prstGeom prst="straightConnector1">
            <a:avLst/>
          </a:prstGeom>
          <a:noFill/>
          <a:ln cap="flat" cmpd="sng" w="28575">
            <a:solidFill>
              <a:srgbClr val="1D4956"/>
            </a:solidFill>
            <a:prstDash val="dash"/>
            <a:round/>
            <a:headEnd len="sm" w="sm" type="none"/>
            <a:tailEnd len="med" w="med" type="triangle"/>
          </a:ln>
        </p:spPr>
      </p:cxnSp>
      <p:cxnSp>
        <p:nvCxnSpPr>
          <p:cNvPr id="808" name="Google Shape;808;p81"/>
          <p:cNvCxnSpPr/>
          <p:nvPr/>
        </p:nvCxnSpPr>
        <p:spPr>
          <a:xfrm>
            <a:off x="8889120" y="4571993"/>
            <a:ext cx="1141500" cy="756600"/>
          </a:xfrm>
          <a:prstGeom prst="straightConnector1">
            <a:avLst/>
          </a:prstGeom>
          <a:noFill/>
          <a:ln cap="flat" cmpd="sng" w="28575">
            <a:solidFill>
              <a:srgbClr val="1D4956"/>
            </a:solidFill>
            <a:prstDash val="dash"/>
            <a:round/>
            <a:headEnd len="sm" w="sm" type="none"/>
            <a:tailEnd len="med" w="med" type="triangle"/>
          </a:ln>
        </p:spPr>
      </p:cxnSp>
      <p:cxnSp>
        <p:nvCxnSpPr>
          <p:cNvPr id="809" name="Google Shape;809;p81"/>
          <p:cNvCxnSpPr/>
          <p:nvPr/>
        </p:nvCxnSpPr>
        <p:spPr>
          <a:xfrm rot="-5400000">
            <a:off x="6391796" y="4635500"/>
            <a:ext cx="1236900" cy="401700"/>
          </a:xfrm>
          <a:prstGeom prst="curvedConnector3">
            <a:avLst>
              <a:gd fmla="val 50000" name="adj1"/>
            </a:avLst>
          </a:prstGeom>
          <a:noFill/>
          <a:ln cap="flat" cmpd="sng" w="9525">
            <a:solidFill>
              <a:srgbClr val="1D4956"/>
            </a:solidFill>
            <a:prstDash val="solid"/>
            <a:round/>
            <a:headEnd len="sm" w="sm" type="none"/>
            <a:tailEnd len="med" w="med" type="triangle"/>
          </a:ln>
        </p:spPr>
      </p:cxnSp>
      <p:cxnSp>
        <p:nvCxnSpPr>
          <p:cNvPr id="810" name="Google Shape;810;p81"/>
          <p:cNvCxnSpPr/>
          <p:nvPr/>
        </p:nvCxnSpPr>
        <p:spPr>
          <a:xfrm flipH="1" rot="10800000">
            <a:off x="7310871" y="5054025"/>
            <a:ext cx="1671900" cy="586500"/>
          </a:xfrm>
          <a:prstGeom prst="curvedConnector3">
            <a:avLst>
              <a:gd fmla="val 50000" name="adj1"/>
            </a:avLst>
          </a:prstGeom>
          <a:noFill/>
          <a:ln cap="flat" cmpd="sng" w="9525">
            <a:solidFill>
              <a:srgbClr val="1D4956"/>
            </a:solidFill>
            <a:prstDash val="solid"/>
            <a:round/>
            <a:headEnd len="sm" w="sm" type="none"/>
            <a:tailEnd len="med" w="med" type="triangle"/>
          </a:ln>
        </p:spPr>
      </p:cxnSp>
      <p:sp>
        <p:nvSpPr>
          <p:cNvPr id="811" name="Google Shape;811;p81"/>
          <p:cNvSpPr/>
          <p:nvPr/>
        </p:nvSpPr>
        <p:spPr>
          <a:xfrm>
            <a:off x="5015320" y="4367650"/>
            <a:ext cx="1322378" cy="1285350"/>
          </a:xfrm>
          <a:custGeom>
            <a:rect b="b" l="l" r="r" t="t"/>
            <a:pathLst>
              <a:path extrusionOk="0" h="51414" w="52911">
                <a:moveTo>
                  <a:pt x="52911" y="51414"/>
                </a:moveTo>
                <a:cubicBezTo>
                  <a:pt x="45756" y="49584"/>
                  <a:pt x="18802" y="49001"/>
                  <a:pt x="9983" y="40432"/>
                </a:cubicBezTo>
                <a:cubicBezTo>
                  <a:pt x="1165" y="31863"/>
                  <a:pt x="1664" y="6739"/>
                  <a:pt x="0" y="0"/>
                </a:cubicBezTo>
              </a:path>
            </a:pathLst>
          </a:custGeom>
          <a:noFill/>
          <a:ln cap="flat" cmpd="sng" w="9525">
            <a:solidFill>
              <a:schemeClr val="dk2"/>
            </a:solidFill>
            <a:prstDash val="solid"/>
            <a:round/>
            <a:headEnd len="med" w="med" type="none"/>
            <a:tailEnd len="med" w="med" type="stealth"/>
          </a:ln>
        </p:spPr>
      </p:sp>
      <p:sp>
        <p:nvSpPr>
          <p:cNvPr id="812" name="Google Shape;812;p81"/>
          <p:cNvSpPr txBox="1"/>
          <p:nvPr/>
        </p:nvSpPr>
        <p:spPr>
          <a:xfrm>
            <a:off x="662647" y="4550300"/>
            <a:ext cx="17004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lang="en" sz="1500">
                <a:latin typeface="Barlow"/>
                <a:ea typeface="Barlow"/>
                <a:cs typeface="Barlow"/>
                <a:sym typeface="Barlow"/>
              </a:rPr>
              <a:t>External feeds, Other CDC output,</a:t>
            </a:r>
            <a:endParaRPr sz="1500">
              <a:latin typeface="Barlow"/>
              <a:ea typeface="Barlow"/>
              <a:cs typeface="Barlow"/>
              <a:sym typeface="Barlow"/>
            </a:endParaRPr>
          </a:p>
          <a:p>
            <a:pPr indent="0" lvl="0" marL="0" marR="0" rtl="0" algn="ctr">
              <a:lnSpc>
                <a:spcPct val="100000"/>
              </a:lnSpc>
              <a:spcBef>
                <a:spcPts val="0"/>
              </a:spcBef>
              <a:spcAft>
                <a:spcPts val="0"/>
              </a:spcAft>
              <a:buClr>
                <a:srgbClr val="000000"/>
              </a:buClr>
              <a:buSzPts val="2100"/>
              <a:buFont typeface="Arial"/>
              <a:buNone/>
            </a:pPr>
            <a:r>
              <a:rPr lang="en" sz="1500">
                <a:latin typeface="Barlow"/>
                <a:ea typeface="Barlow"/>
                <a:cs typeface="Barlow"/>
                <a:sym typeface="Barlow"/>
              </a:rPr>
              <a:t>Extracts</a:t>
            </a:r>
            <a:endParaRPr sz="1500">
              <a:latin typeface="Barlow"/>
              <a:ea typeface="Barlow"/>
              <a:cs typeface="Barlow"/>
              <a:sym typeface="Barlo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2"/>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How Does Delta Change Data Feed Work?</a:t>
            </a:r>
            <a:endParaRPr/>
          </a:p>
        </p:txBody>
      </p:sp>
      <p:graphicFrame>
        <p:nvGraphicFramePr>
          <p:cNvPr id="819" name="Google Shape;819;p82"/>
          <p:cNvGraphicFramePr/>
          <p:nvPr/>
        </p:nvGraphicFramePr>
        <p:xfrm>
          <a:off x="888640" y="2411575"/>
          <a:ext cx="3000000" cy="3000000"/>
        </p:xfrm>
        <a:graphic>
          <a:graphicData uri="http://schemas.openxmlformats.org/drawingml/2006/table">
            <a:tbl>
              <a:tblPr>
                <a:noFill/>
                <a:tableStyleId>{A6D4CCDC-D4EF-4678-AB31-71FDE79E41E0}</a:tableStyleId>
              </a:tblPr>
              <a:tblGrid>
                <a:gridCol w="448300"/>
                <a:gridCol w="694425"/>
                <a:gridCol w="694425"/>
              </a:tblGrid>
              <a:tr h="54145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490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bl>
          </a:graphicData>
        </a:graphic>
      </p:graphicFrame>
      <p:sp>
        <p:nvSpPr>
          <p:cNvPr id="820" name="Google Shape;820;p82"/>
          <p:cNvSpPr txBox="1"/>
          <p:nvPr/>
        </p:nvSpPr>
        <p:spPr>
          <a:xfrm>
            <a:off x="541377" y="1622800"/>
            <a:ext cx="2531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Barlow"/>
                <a:ea typeface="Barlow"/>
                <a:cs typeface="Barlow"/>
                <a:sym typeface="Barlow"/>
              </a:rPr>
              <a:t>Original Table (v1)</a:t>
            </a:r>
            <a:endParaRPr b="1" sz="2200">
              <a:latin typeface="Barlow"/>
              <a:ea typeface="Barlow"/>
              <a:cs typeface="Barlow"/>
              <a:sym typeface="Barlow"/>
            </a:endParaRPr>
          </a:p>
        </p:txBody>
      </p:sp>
      <p:graphicFrame>
        <p:nvGraphicFramePr>
          <p:cNvPr id="821" name="Google Shape;821;p82"/>
          <p:cNvGraphicFramePr/>
          <p:nvPr/>
        </p:nvGraphicFramePr>
        <p:xfrm>
          <a:off x="3837015" y="2533213"/>
          <a:ext cx="3000000" cy="3000000"/>
        </p:xfrm>
        <a:graphic>
          <a:graphicData uri="http://schemas.openxmlformats.org/drawingml/2006/table">
            <a:tbl>
              <a:tblPr>
                <a:noFill/>
                <a:tableStyleId>{A6D4CCDC-D4EF-4678-AB31-71FDE79E41E0}</a:tableStyleId>
              </a:tblPr>
              <a:tblGrid>
                <a:gridCol w="448300"/>
                <a:gridCol w="694425"/>
                <a:gridCol w="694425"/>
              </a:tblGrid>
              <a:tr h="51452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822" name="Google Shape;822;p82"/>
          <p:cNvSpPr txBox="1"/>
          <p:nvPr/>
        </p:nvSpPr>
        <p:spPr>
          <a:xfrm>
            <a:off x="3628892" y="1671319"/>
            <a:ext cx="2531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Barlow"/>
                <a:ea typeface="Barlow"/>
                <a:cs typeface="Barlow"/>
                <a:sym typeface="Barlow"/>
              </a:rPr>
              <a:t>Change data</a:t>
            </a:r>
            <a:endParaRPr b="1" sz="2200">
              <a:latin typeface="Barlow"/>
              <a:ea typeface="Barlow"/>
              <a:cs typeface="Barlow"/>
              <a:sym typeface="Barlow"/>
            </a:endParaRPr>
          </a:p>
          <a:p>
            <a:pPr indent="0" lvl="0" marL="0" rtl="0" algn="ctr">
              <a:spcBef>
                <a:spcPts val="0"/>
              </a:spcBef>
              <a:spcAft>
                <a:spcPts val="0"/>
              </a:spcAft>
              <a:buNone/>
            </a:pPr>
            <a:r>
              <a:rPr b="1" lang="en" sz="2200">
                <a:latin typeface="Barlow"/>
                <a:ea typeface="Barlow"/>
                <a:cs typeface="Barlow"/>
                <a:sym typeface="Barlow"/>
              </a:rPr>
              <a:t>(Merged as v2)</a:t>
            </a:r>
            <a:endParaRPr b="1" sz="2200">
              <a:latin typeface="Barlow"/>
              <a:ea typeface="Barlow"/>
              <a:cs typeface="Barlow"/>
              <a:sym typeface="Barlow"/>
            </a:endParaRPr>
          </a:p>
        </p:txBody>
      </p:sp>
      <p:graphicFrame>
        <p:nvGraphicFramePr>
          <p:cNvPr id="823" name="Google Shape;823;p82"/>
          <p:cNvGraphicFramePr/>
          <p:nvPr/>
        </p:nvGraphicFramePr>
        <p:xfrm>
          <a:off x="7151423" y="2236813"/>
          <a:ext cx="3000000" cy="3000000"/>
        </p:xfrm>
        <a:graphic>
          <a:graphicData uri="http://schemas.openxmlformats.org/drawingml/2006/table">
            <a:tbl>
              <a:tblPr>
                <a:noFill/>
                <a:tableStyleId>{A6D4CCDC-D4EF-4678-AB31-71FDE79E41E0}</a:tableStyleId>
              </a:tblPr>
              <a:tblGrid>
                <a:gridCol w="586350"/>
                <a:gridCol w="532900"/>
                <a:gridCol w="1249850"/>
                <a:gridCol w="1036100"/>
                <a:gridCol w="939825"/>
              </a:tblGrid>
              <a:tr h="734900">
                <a:tc>
                  <a:txBody>
                    <a:bodyPr/>
                    <a:lstStyle/>
                    <a:p>
                      <a:pPr indent="0" lvl="0" marL="0" rtl="0" algn="ctr">
                        <a:spcBef>
                          <a:spcPts val="0"/>
                        </a:spcBef>
                        <a:spcAft>
                          <a:spcPts val="0"/>
                        </a:spcAft>
                        <a:buNone/>
                      </a:pPr>
                      <a:r>
                        <a:rPr b="1" lang="en"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Change Type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Time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Barlow"/>
                          <a:ea typeface="Barlow"/>
                          <a:cs typeface="Barlow"/>
                          <a:sym typeface="Barlow"/>
                        </a:rPr>
                        <a:t>Version</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31500">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 sz="1800">
                          <a:solidFill>
                            <a:srgbClr val="FFFFFF"/>
                          </a:solidFill>
                          <a:latin typeface="Barlow"/>
                          <a:ea typeface="Barlow"/>
                          <a:cs typeface="Barlow"/>
                          <a:sym typeface="Barlow"/>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800">
                          <a:solidFill>
                            <a:srgbClr val="FFFFFF"/>
                          </a:solidFill>
                          <a:latin typeface="Barlow"/>
                          <a:ea typeface="Barlow"/>
                          <a:cs typeface="Barlow"/>
                          <a:sym typeface="Barlow"/>
                        </a:rPr>
                        <a:t>Preimage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800">
                          <a:solidFill>
                            <a:srgbClr val="FFFFFF"/>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731500">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800">
                          <a:solidFill>
                            <a:srgbClr val="FFFFFF"/>
                          </a:solidFill>
                          <a:latin typeface="Barlow"/>
                          <a:ea typeface="Barlow"/>
                          <a:cs typeface="Barlow"/>
                          <a:sym typeface="Barlow"/>
                        </a:rPr>
                        <a:t>Postimage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Delete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Insert</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824" name="Google Shape;824;p82"/>
          <p:cNvSpPr txBox="1"/>
          <p:nvPr/>
        </p:nvSpPr>
        <p:spPr>
          <a:xfrm>
            <a:off x="7590969" y="1649725"/>
            <a:ext cx="3845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latin typeface="Barlow"/>
                <a:ea typeface="Barlow"/>
                <a:cs typeface="Barlow"/>
                <a:sym typeface="Barlow"/>
              </a:rPr>
              <a:t>Change Data Feed Output</a:t>
            </a:r>
            <a:endParaRPr b="1" sz="2200">
              <a:latin typeface="Barlow"/>
              <a:ea typeface="Barlow"/>
              <a:cs typeface="Barlow"/>
              <a:sym typeface="Barlow"/>
            </a:endParaRPr>
          </a:p>
        </p:txBody>
      </p:sp>
      <p:sp>
        <p:nvSpPr>
          <p:cNvPr id="825" name="Google Shape;825;p82"/>
          <p:cNvSpPr/>
          <p:nvPr/>
        </p:nvSpPr>
        <p:spPr>
          <a:xfrm>
            <a:off x="6055022" y="3651038"/>
            <a:ext cx="632700" cy="52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826" name="Google Shape;826;p82"/>
          <p:cNvSpPr/>
          <p:nvPr/>
        </p:nvSpPr>
        <p:spPr>
          <a:xfrm>
            <a:off x="2964983" y="3543463"/>
            <a:ext cx="632700" cy="6330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2"/>
          <p:cNvSpPr txBox="1"/>
          <p:nvPr/>
        </p:nvSpPr>
        <p:spPr>
          <a:xfrm>
            <a:off x="7337739" y="5624975"/>
            <a:ext cx="4541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A1 record did not receive an update or delete.</a:t>
            </a:r>
            <a:endParaRPr>
              <a:latin typeface="Barlow"/>
              <a:ea typeface="Barlow"/>
              <a:cs typeface="Barlow"/>
              <a:sym typeface="Barlow"/>
            </a:endParaRPr>
          </a:p>
          <a:p>
            <a:pPr indent="0" lvl="0" marL="0" rtl="0" algn="ctr">
              <a:spcBef>
                <a:spcPts val="0"/>
              </a:spcBef>
              <a:spcAft>
                <a:spcPts val="0"/>
              </a:spcAft>
              <a:buNone/>
            </a:pPr>
            <a:r>
              <a:rPr lang="en">
                <a:latin typeface="Barlow"/>
                <a:ea typeface="Barlow"/>
                <a:cs typeface="Barlow"/>
                <a:sym typeface="Barlow"/>
              </a:rPr>
              <a:t>So it will not be output  by CDF.</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gtEl>
                                        <p:attrNameLst>
                                          <p:attrName>style.visibility</p:attrName>
                                        </p:attrNameLst>
                                      </p:cBhvr>
                                      <p:to>
                                        <p:strVal val="visible"/>
                                      </p:to>
                                    </p:set>
                                    <p:animEffect filter="fade" transition="in">
                                      <p:cBhvr>
                                        <p:cTn dur="1000"/>
                                        <p:tgtEl>
                                          <p:spTgt spid="822"/>
                                        </p:tgtEl>
                                      </p:cBhvr>
                                    </p:animEffect>
                                  </p:childTnLst>
                                </p:cTn>
                              </p:par>
                              <p:par>
                                <p:cTn fill="hold" nodeType="with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cxnSp>
        <p:nvCxnSpPr>
          <p:cNvPr id="833" name="Google Shape;833;p83"/>
          <p:cNvCxnSpPr/>
          <p:nvPr/>
        </p:nvCxnSpPr>
        <p:spPr>
          <a:xfrm>
            <a:off x="510797" y="4254500"/>
            <a:ext cx="11157300" cy="0"/>
          </a:xfrm>
          <a:prstGeom prst="straightConnector1">
            <a:avLst/>
          </a:prstGeom>
          <a:noFill/>
          <a:ln cap="flat" cmpd="sng" w="9525">
            <a:solidFill>
              <a:schemeClr val="dk2"/>
            </a:solidFill>
            <a:prstDash val="solid"/>
            <a:round/>
            <a:headEnd len="med" w="med" type="none"/>
            <a:tailEnd len="med" w="med" type="none"/>
          </a:ln>
        </p:spPr>
      </p:cxnSp>
      <p:sp>
        <p:nvSpPr>
          <p:cNvPr id="834" name="Google Shape;834;p83"/>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Consuming the Delta Change Data Feed</a:t>
            </a:r>
            <a:endParaRPr/>
          </a:p>
        </p:txBody>
      </p:sp>
      <p:sp>
        <p:nvSpPr>
          <p:cNvPr id="835" name="Google Shape;835;p83"/>
          <p:cNvSpPr txBox="1"/>
          <p:nvPr/>
        </p:nvSpPr>
        <p:spPr>
          <a:xfrm>
            <a:off x="8131815" y="1253138"/>
            <a:ext cx="3885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Stream-based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 sz="1700">
                <a:latin typeface="Barlow"/>
                <a:ea typeface="Barlow"/>
                <a:cs typeface="Barlow"/>
                <a:sym typeface="Barlow"/>
              </a:rPr>
              <a:t>Delta Change Feed is processed as each source commit completes</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 sz="1700">
                <a:latin typeface="Barlow"/>
                <a:ea typeface="Barlow"/>
                <a:cs typeface="Barlow"/>
                <a:sym typeface="Barlow"/>
              </a:rPr>
              <a:t>Rapid source commits can result in multiple Delta versions being included in a single micro-batch</a:t>
            </a:r>
            <a:endParaRPr sz="1700">
              <a:latin typeface="Barlow"/>
              <a:ea typeface="Barlow"/>
              <a:cs typeface="Barlow"/>
              <a:sym typeface="Barlow"/>
            </a:endParaRPr>
          </a:p>
        </p:txBody>
      </p:sp>
      <p:sp>
        <p:nvSpPr>
          <p:cNvPr id="836" name="Google Shape;836;p83"/>
          <p:cNvSpPr txBox="1"/>
          <p:nvPr/>
        </p:nvSpPr>
        <p:spPr>
          <a:xfrm>
            <a:off x="511397" y="4931450"/>
            <a:ext cx="3885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Batch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 sz="1700">
                <a:latin typeface="Barlow"/>
                <a:ea typeface="Barlow"/>
                <a:cs typeface="Barlow"/>
                <a:sym typeface="Barlow"/>
              </a:rPr>
              <a:t>Batches are constructed based in time-bound windows which may contain multiple Delta versions</a:t>
            </a:r>
            <a:endParaRPr sz="1700">
              <a:latin typeface="Barlow"/>
              <a:ea typeface="Barlow"/>
              <a:cs typeface="Barlow"/>
              <a:sym typeface="Barlow"/>
            </a:endParaRPr>
          </a:p>
        </p:txBody>
      </p:sp>
      <p:pic>
        <p:nvPicPr>
          <p:cNvPr id="837" name="Google Shape;837;p83"/>
          <p:cNvPicPr preferRelativeResize="0"/>
          <p:nvPr/>
        </p:nvPicPr>
        <p:blipFill rotWithShape="1">
          <a:blip r:embed="rId3">
            <a:alphaModFix/>
          </a:blip>
          <a:srcRect b="0" l="0" r="0" t="52644"/>
          <a:stretch/>
        </p:blipFill>
        <p:spPr>
          <a:xfrm>
            <a:off x="9326741" y="287219"/>
            <a:ext cx="2690005" cy="804450"/>
          </a:xfrm>
          <a:prstGeom prst="rect">
            <a:avLst/>
          </a:prstGeom>
          <a:noFill/>
          <a:ln>
            <a:noFill/>
          </a:ln>
        </p:spPr>
      </p:pic>
      <p:graphicFrame>
        <p:nvGraphicFramePr>
          <p:cNvPr id="838" name="Google Shape;838;p83"/>
          <p:cNvGraphicFramePr/>
          <p:nvPr/>
        </p:nvGraphicFramePr>
        <p:xfrm>
          <a:off x="511397" y="3046875"/>
          <a:ext cx="3000000" cy="3000000"/>
        </p:xfrm>
        <a:graphic>
          <a:graphicData uri="http://schemas.openxmlformats.org/drawingml/2006/table">
            <a:tbl>
              <a:tblPr>
                <a:noFill/>
                <a:tableStyleId>{A6D4CCDC-D4EF-4678-AB31-71FDE79E41E0}</a:tableStyleId>
              </a:tblPr>
              <a:tblGrid>
                <a:gridCol w="411950"/>
                <a:gridCol w="411950"/>
                <a:gridCol w="780525"/>
                <a:gridCol w="673600"/>
                <a:gridCol w="411950"/>
              </a:tblGrid>
              <a:tr h="32550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B2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01325">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Z2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520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Delete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51425">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graphicFrame>
        <p:nvGraphicFramePr>
          <p:cNvPr id="839" name="Google Shape;839;p83"/>
          <p:cNvGraphicFramePr/>
          <p:nvPr/>
        </p:nvGraphicFramePr>
        <p:xfrm>
          <a:off x="3311929" y="3046863"/>
          <a:ext cx="3000000" cy="3000000"/>
        </p:xfrm>
        <a:graphic>
          <a:graphicData uri="http://schemas.openxmlformats.org/drawingml/2006/table">
            <a:tbl>
              <a:tblPr>
                <a:noFill/>
                <a:tableStyleId>{A6D4CCDC-D4EF-4678-AB31-71FDE79E41E0}</a:tableStyleId>
              </a:tblPr>
              <a:tblGrid>
                <a:gridCol w="410875"/>
                <a:gridCol w="410875"/>
                <a:gridCol w="604325"/>
                <a:gridCol w="651250"/>
                <a:gridCol w="382750"/>
              </a:tblGrid>
              <a:tr h="3888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AA84F"/>
                    </a:solidFill>
                  </a:tcPr>
                </a:tc>
              </a:tr>
            </a:tbl>
          </a:graphicData>
        </a:graphic>
      </p:graphicFrame>
      <p:graphicFrame>
        <p:nvGraphicFramePr>
          <p:cNvPr id="840" name="Google Shape;840;p83"/>
          <p:cNvGraphicFramePr/>
          <p:nvPr/>
        </p:nvGraphicFramePr>
        <p:xfrm>
          <a:off x="5882549" y="3058213"/>
          <a:ext cx="3000000" cy="3000000"/>
        </p:xfrm>
        <a:graphic>
          <a:graphicData uri="http://schemas.openxmlformats.org/drawingml/2006/table">
            <a:tbl>
              <a:tblPr>
                <a:noFill/>
                <a:tableStyleId>{A6D4CCDC-D4EF-4678-AB31-71FDE79E41E0}</a:tableStyleId>
              </a:tblPr>
              <a:tblGrid>
                <a:gridCol w="435325"/>
                <a:gridCol w="435325"/>
                <a:gridCol w="790675"/>
                <a:gridCol w="790675"/>
                <a:gridCol w="471925"/>
              </a:tblGrid>
              <a:tr h="3888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r h="3888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3888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graphicFrame>
        <p:nvGraphicFramePr>
          <p:cNvPr id="841" name="Google Shape;841;p83"/>
          <p:cNvGraphicFramePr/>
          <p:nvPr/>
        </p:nvGraphicFramePr>
        <p:xfrm>
          <a:off x="4864341" y="4515838"/>
          <a:ext cx="3000000" cy="3000000"/>
        </p:xfrm>
        <a:graphic>
          <a:graphicData uri="http://schemas.openxmlformats.org/drawingml/2006/table">
            <a:tbl>
              <a:tblPr>
                <a:noFill/>
                <a:tableStyleId>{A6D4CCDC-D4EF-4678-AB31-71FDE79E41E0}</a:tableStyleId>
              </a:tblPr>
              <a:tblGrid>
                <a:gridCol w="400500"/>
                <a:gridCol w="400500"/>
                <a:gridCol w="727400"/>
                <a:gridCol w="727400"/>
                <a:gridCol w="434200"/>
              </a:tblGrid>
              <a:tr h="41560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3C47D"/>
                    </a:solidFill>
                  </a:tcPr>
                </a:tc>
              </a:tr>
              <a:tr h="38885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bl>
          </a:graphicData>
        </a:graphic>
      </p:graphicFrame>
      <p:sp>
        <p:nvSpPr>
          <p:cNvPr id="842" name="Google Shape;842;p83"/>
          <p:cNvSpPr txBox="1"/>
          <p:nvPr/>
        </p:nvSpPr>
        <p:spPr>
          <a:xfrm>
            <a:off x="1451062" y="2483975"/>
            <a:ext cx="78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12:00</a:t>
            </a:r>
            <a:endParaRPr/>
          </a:p>
        </p:txBody>
      </p:sp>
      <p:graphicFrame>
        <p:nvGraphicFramePr>
          <p:cNvPr id="843" name="Google Shape;843;p83"/>
          <p:cNvGraphicFramePr/>
          <p:nvPr/>
        </p:nvGraphicFramePr>
        <p:xfrm>
          <a:off x="8873950" y="4475413"/>
          <a:ext cx="3000000" cy="3000000"/>
        </p:xfrm>
        <a:graphic>
          <a:graphicData uri="http://schemas.openxmlformats.org/drawingml/2006/table">
            <a:tbl>
              <a:tblPr>
                <a:noFill/>
                <a:tableStyleId>{A6D4CCDC-D4EF-4678-AB31-71FDE79E41E0}</a:tableStyleId>
              </a:tblPr>
              <a:tblGrid>
                <a:gridCol w="416000"/>
                <a:gridCol w="416000"/>
                <a:gridCol w="755525"/>
                <a:gridCol w="755525"/>
                <a:gridCol w="450975"/>
              </a:tblGrid>
              <a:tr h="443400">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401475">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sp>
        <p:nvSpPr>
          <p:cNvPr id="844" name="Google Shape;844;p83"/>
          <p:cNvSpPr txBox="1"/>
          <p:nvPr/>
        </p:nvSpPr>
        <p:spPr>
          <a:xfrm>
            <a:off x="5424418" y="5430375"/>
            <a:ext cx="96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12:10:00</a:t>
            </a:r>
            <a:endParaRPr/>
          </a:p>
        </p:txBody>
      </p:sp>
      <p:sp>
        <p:nvSpPr>
          <p:cNvPr id="845" name="Google Shape;845;p83"/>
          <p:cNvSpPr txBox="1"/>
          <p:nvPr/>
        </p:nvSpPr>
        <p:spPr>
          <a:xfrm>
            <a:off x="9933439" y="5452150"/>
            <a:ext cx="78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12:20</a:t>
            </a:r>
            <a:endParaRPr/>
          </a:p>
        </p:txBody>
      </p:sp>
      <p:sp>
        <p:nvSpPr>
          <p:cNvPr id="846" name="Google Shape;846;p83"/>
          <p:cNvSpPr txBox="1"/>
          <p:nvPr/>
        </p:nvSpPr>
        <p:spPr>
          <a:xfrm>
            <a:off x="4046263" y="2483975"/>
            <a:ext cx="78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12:08</a:t>
            </a:r>
            <a:endParaRPr/>
          </a:p>
        </p:txBody>
      </p:sp>
      <p:sp>
        <p:nvSpPr>
          <p:cNvPr id="847" name="Google Shape;847;p83"/>
          <p:cNvSpPr txBox="1"/>
          <p:nvPr/>
        </p:nvSpPr>
        <p:spPr>
          <a:xfrm>
            <a:off x="6950136" y="2483975"/>
            <a:ext cx="963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12:10:10</a:t>
            </a:r>
            <a:endParaRPr/>
          </a:p>
        </p:txBody>
      </p:sp>
      <p:sp>
        <p:nvSpPr>
          <p:cNvPr id="848" name="Google Shape;848;p83"/>
          <p:cNvSpPr/>
          <p:nvPr/>
        </p:nvSpPr>
        <p:spPr>
          <a:xfrm rot="5400000">
            <a:off x="3946031" y="701550"/>
            <a:ext cx="203700" cy="2849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3"/>
          <p:cNvSpPr txBox="1"/>
          <p:nvPr/>
        </p:nvSpPr>
        <p:spPr>
          <a:xfrm>
            <a:off x="2754511" y="1467613"/>
            <a:ext cx="2586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Stream - micro batches</a:t>
            </a:r>
            <a:endParaRPr/>
          </a:p>
        </p:txBody>
      </p:sp>
      <p:sp>
        <p:nvSpPr>
          <p:cNvPr id="850" name="Google Shape;850;p83"/>
          <p:cNvSpPr txBox="1"/>
          <p:nvPr/>
        </p:nvSpPr>
        <p:spPr>
          <a:xfrm>
            <a:off x="6950136" y="5925763"/>
            <a:ext cx="2586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Batch - every 10 mins</a:t>
            </a:r>
            <a:endParaRPr/>
          </a:p>
        </p:txBody>
      </p:sp>
      <p:sp>
        <p:nvSpPr>
          <p:cNvPr id="851" name="Google Shape;851;p83"/>
          <p:cNvSpPr/>
          <p:nvPr/>
        </p:nvSpPr>
        <p:spPr>
          <a:xfrm rot="-5400000">
            <a:off x="8059114" y="4350225"/>
            <a:ext cx="203700" cy="2849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3"/>
          <p:cNvSpPr txBox="1"/>
          <p:nvPr/>
        </p:nvSpPr>
        <p:spPr>
          <a:xfrm>
            <a:off x="1461534" y="4537350"/>
            <a:ext cx="789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a:ea typeface="Barlow"/>
                <a:cs typeface="Barlow"/>
                <a:sym typeface="Barlow"/>
              </a:rPr>
              <a:t>12:00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4"/>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Typical Use Cases</a:t>
            </a:r>
            <a:endParaRPr/>
          </a:p>
        </p:txBody>
      </p:sp>
      <p:sp>
        <p:nvSpPr>
          <p:cNvPr id="859" name="Google Shape;859;p84"/>
          <p:cNvSpPr txBox="1"/>
          <p:nvPr>
            <p:ph idx="1" type="body"/>
          </p:nvPr>
        </p:nvSpPr>
        <p:spPr>
          <a:xfrm>
            <a:off x="619086" y="2102946"/>
            <a:ext cx="2127900" cy="3119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solidFill>
                  <a:schemeClr val="lt1"/>
                </a:solidFill>
              </a:rPr>
              <a:t>Improve Delta performance by processing only changes following initial MERGE comparison to accelerate and simplify ETL/ELT operations</a:t>
            </a:r>
            <a:endParaRPr>
              <a:solidFill>
                <a:schemeClr val="lt1"/>
              </a:solidFill>
            </a:endParaRPr>
          </a:p>
        </p:txBody>
      </p:sp>
      <p:sp>
        <p:nvSpPr>
          <p:cNvPr id="860" name="Google Shape;860;p84"/>
          <p:cNvSpPr txBox="1"/>
          <p:nvPr>
            <p:ph idx="2" type="body"/>
          </p:nvPr>
        </p:nvSpPr>
        <p:spPr>
          <a:xfrm>
            <a:off x="3557826"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800"/>
              <a:t>Create up-to-date, aggregated views of information for use in BI and analytics without having to reprocess the full underlying tables, instead updating only where changes have come through</a:t>
            </a:r>
            <a:endParaRPr sz="1800"/>
          </a:p>
        </p:txBody>
      </p:sp>
      <p:sp>
        <p:nvSpPr>
          <p:cNvPr id="861" name="Google Shape;861;p84"/>
          <p:cNvSpPr txBox="1"/>
          <p:nvPr>
            <p:ph idx="3" type="body"/>
          </p:nvPr>
        </p:nvSpPr>
        <p:spPr>
          <a:xfrm>
            <a:off x="3399603"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Materialized Views</a:t>
            </a:r>
            <a:endParaRPr/>
          </a:p>
        </p:txBody>
      </p:sp>
      <p:sp>
        <p:nvSpPr>
          <p:cNvPr id="862" name="Google Shape;862;p84"/>
          <p:cNvSpPr txBox="1"/>
          <p:nvPr>
            <p:ph idx="4" type="body"/>
          </p:nvPr>
        </p:nvSpPr>
        <p:spPr>
          <a:xfrm>
            <a:off x="460864"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Silver &amp; Gold Tables</a:t>
            </a:r>
            <a:endParaRPr/>
          </a:p>
        </p:txBody>
      </p:sp>
      <p:sp>
        <p:nvSpPr>
          <p:cNvPr id="863" name="Google Shape;863;p84"/>
          <p:cNvSpPr txBox="1"/>
          <p:nvPr>
            <p:ph idx="5" type="body"/>
          </p:nvPr>
        </p:nvSpPr>
        <p:spPr>
          <a:xfrm>
            <a:off x="6496565"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t>Send Change Data Feed to downstream systems such as Kafka or RDBMS that can use it to incrementally process in later stages of data pipelines</a:t>
            </a:r>
            <a:endParaRPr/>
          </a:p>
        </p:txBody>
      </p:sp>
      <p:sp>
        <p:nvSpPr>
          <p:cNvPr id="864" name="Google Shape;864;p84"/>
          <p:cNvSpPr txBox="1"/>
          <p:nvPr>
            <p:ph idx="6" type="body"/>
          </p:nvPr>
        </p:nvSpPr>
        <p:spPr>
          <a:xfrm>
            <a:off x="6338343"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Transmit Changes</a:t>
            </a:r>
            <a:endParaRPr/>
          </a:p>
        </p:txBody>
      </p:sp>
      <p:sp>
        <p:nvSpPr>
          <p:cNvPr id="865" name="Google Shape;865;p84"/>
          <p:cNvSpPr txBox="1"/>
          <p:nvPr>
            <p:ph idx="7" type="body"/>
          </p:nvPr>
        </p:nvSpPr>
        <p:spPr>
          <a:xfrm>
            <a:off x="9435304"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t>Capturing Change Data Feed outputs as a Delta table provides perpetual storage and efficient query capability to see all changes over time, including when deletes occur and what updates were made</a:t>
            </a:r>
            <a:endParaRPr/>
          </a:p>
        </p:txBody>
      </p:sp>
      <p:sp>
        <p:nvSpPr>
          <p:cNvPr id="866" name="Google Shape;866;p84"/>
          <p:cNvSpPr txBox="1"/>
          <p:nvPr>
            <p:ph idx="8" type="body"/>
          </p:nvPr>
        </p:nvSpPr>
        <p:spPr>
          <a:xfrm>
            <a:off x="9277083"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Audit Trail Table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nvSpPr>
        <p:spPr>
          <a:xfrm>
            <a:off x="2595225" y="1124400"/>
            <a:ext cx="6858000" cy="2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latin typeface="Inconsolata"/>
                <a:ea typeface="Inconsolata"/>
                <a:cs typeface="Inconsolata"/>
                <a:sym typeface="Inconsolata"/>
              </a:rPr>
              <a:t>Voice out to Accelerate when:</a:t>
            </a:r>
            <a:endParaRPr b="1" sz="26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Too simple/Already know it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Needs deeper content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Ask questions during workshop</a:t>
            </a:r>
            <a:br>
              <a:rPr lang="en" sz="2400">
                <a:latin typeface="Inconsolata"/>
                <a:ea typeface="Inconsolata"/>
                <a:cs typeface="Inconsolata"/>
                <a:sym typeface="Inconsolata"/>
              </a:rPr>
            </a:br>
            <a:endParaRPr sz="2400">
              <a:latin typeface="Inconsolata"/>
              <a:ea typeface="Inconsolata"/>
              <a:cs typeface="Inconsolata"/>
              <a:sym typeface="Inconsolata"/>
            </a:endParaRPr>
          </a:p>
        </p:txBody>
      </p:sp>
      <p:sp>
        <p:nvSpPr>
          <p:cNvPr id="424" name="Google Shape;424;p58"/>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Housekeeping</a:t>
            </a:r>
            <a:endParaRPr sz="2400">
              <a:solidFill>
                <a:schemeClr val="lt1"/>
              </a:solidFill>
              <a:latin typeface="DM Sans"/>
              <a:ea typeface="DM Sans"/>
              <a:cs typeface="DM Sans"/>
              <a:sym typeface="DM Sans"/>
            </a:endParaRPr>
          </a:p>
        </p:txBody>
      </p:sp>
      <p:sp>
        <p:nvSpPr>
          <p:cNvPr id="425" name="Google Shape;425;p58"/>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5"/>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When to Use Delta Change Data Feed</a:t>
            </a:r>
            <a:endParaRPr/>
          </a:p>
        </p:txBody>
      </p:sp>
      <p:graphicFrame>
        <p:nvGraphicFramePr>
          <p:cNvPr id="873" name="Google Shape;873;p85"/>
          <p:cNvGraphicFramePr/>
          <p:nvPr/>
        </p:nvGraphicFramePr>
        <p:xfrm>
          <a:off x="947188" y="1274790"/>
          <a:ext cx="3000000" cy="3000000"/>
        </p:xfrm>
        <a:graphic>
          <a:graphicData uri="http://schemas.openxmlformats.org/drawingml/2006/table">
            <a:tbl>
              <a:tblPr>
                <a:noFill/>
                <a:tableStyleId>{A6D4CCDC-D4EF-4678-AB31-71FDE79E41E0}</a:tableStyleId>
              </a:tblPr>
              <a:tblGrid>
                <a:gridCol w="5461475"/>
                <a:gridCol w="5461475"/>
              </a:tblGrid>
              <a:tr h="8701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Delta changes include updates and/or deletes</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Delta changes are append only</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Small fraction of records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Most records in the table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Data received from external sources is in CDC format</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Data received comprises </a:t>
                      </a:r>
                      <a:r>
                        <a:rPr lang="en" sz="1900">
                          <a:solidFill>
                            <a:schemeClr val="dk1"/>
                          </a:solidFill>
                          <a:latin typeface="Barlow"/>
                          <a:ea typeface="Barlow"/>
                          <a:cs typeface="Barlow"/>
                          <a:sym typeface="Barlow"/>
                        </a:rPr>
                        <a:t>destructive loads</a:t>
                      </a:r>
                      <a:endParaRPr sz="1900">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1005800">
                <a:tc>
                  <a:txBody>
                    <a:bodyPr/>
                    <a:lstStyle/>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Send data changes to downstream application</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457200" rtl="0" algn="l">
                        <a:spcBef>
                          <a:spcPts val="0"/>
                        </a:spcBef>
                        <a:spcAft>
                          <a:spcPts val="0"/>
                        </a:spcAft>
                        <a:buNone/>
                      </a:pPr>
                      <a:r>
                        <a:t/>
                      </a:r>
                      <a:endParaRPr sz="800">
                        <a:solidFill>
                          <a:schemeClr val="dk1"/>
                        </a:solidFill>
                        <a:latin typeface="Barlow"/>
                        <a:ea typeface="Barlow"/>
                        <a:cs typeface="Barlow"/>
                        <a:sym typeface="Barlow"/>
                      </a:endParaRPr>
                    </a:p>
                    <a:p>
                      <a:pPr indent="-349250" lvl="0" marL="457200" rtl="0" algn="l">
                        <a:spcBef>
                          <a:spcPts val="0"/>
                        </a:spcBef>
                        <a:spcAft>
                          <a:spcPts val="0"/>
                        </a:spcAft>
                        <a:buClr>
                          <a:schemeClr val="dk1"/>
                        </a:buClr>
                        <a:buSzPts val="1900"/>
                        <a:buFont typeface="Barlow"/>
                        <a:buChar char="●"/>
                      </a:pPr>
                      <a:r>
                        <a:rPr lang="en" sz="1900">
                          <a:solidFill>
                            <a:schemeClr val="dk1"/>
                          </a:solidFill>
                          <a:latin typeface="Barlow"/>
                          <a:ea typeface="Barlow"/>
                          <a:cs typeface="Barlow"/>
                          <a:sym typeface="Barlow"/>
                        </a:rPr>
                        <a:t>Find and ingest data outside of the Lakehouse</a:t>
                      </a:r>
                      <a:endParaRPr sz="1900">
                        <a:solidFill>
                          <a:schemeClr val="dk1"/>
                        </a:solidFill>
                        <a:latin typeface="Barlow"/>
                        <a:ea typeface="Barlow"/>
                        <a:cs typeface="Barlow"/>
                        <a:sym typeface="Barlow"/>
                      </a:endParaRPr>
                    </a:p>
                    <a:p>
                      <a:pPr indent="0" lvl="0" marL="457200" rtl="0" algn="l">
                        <a:spcBef>
                          <a:spcPts val="0"/>
                        </a:spcBef>
                        <a:spcAft>
                          <a:spcPts val="0"/>
                        </a:spcAft>
                        <a:buNone/>
                      </a:pPr>
                      <a:r>
                        <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pic>
        <p:nvPicPr>
          <p:cNvPr id="874" name="Google Shape;874;p85"/>
          <p:cNvPicPr preferRelativeResize="0"/>
          <p:nvPr/>
        </p:nvPicPr>
        <p:blipFill>
          <a:blip r:embed="rId3">
            <a:alphaModFix/>
          </a:blip>
          <a:stretch>
            <a:fillRect/>
          </a:stretch>
        </p:blipFill>
        <p:spPr>
          <a:xfrm>
            <a:off x="3053736" y="1459174"/>
            <a:ext cx="685628" cy="685629"/>
          </a:xfrm>
          <a:prstGeom prst="rect">
            <a:avLst/>
          </a:prstGeom>
          <a:noFill/>
          <a:ln>
            <a:noFill/>
          </a:ln>
        </p:spPr>
      </p:pic>
      <p:pic>
        <p:nvPicPr>
          <p:cNvPr id="875" name="Google Shape;875;p85"/>
          <p:cNvPicPr preferRelativeResize="0"/>
          <p:nvPr/>
        </p:nvPicPr>
        <p:blipFill>
          <a:blip r:embed="rId4">
            <a:alphaModFix/>
          </a:blip>
          <a:stretch>
            <a:fillRect/>
          </a:stretch>
        </p:blipFill>
        <p:spPr>
          <a:xfrm>
            <a:off x="8302423" y="1459169"/>
            <a:ext cx="685630" cy="6856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6"/>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4000"/>
              <a:buFont typeface="Barlow"/>
              <a:buNone/>
            </a:pPr>
            <a:r>
              <a:rPr lang="en"/>
              <a:t>Delta table versioning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7"/>
          <p:cNvSpPr txBox="1"/>
          <p:nvPr>
            <p:ph type="title"/>
          </p:nvPr>
        </p:nvSpPr>
        <p:spPr>
          <a:xfrm>
            <a:off x="614331" y="486835"/>
            <a:ext cx="15005700" cy="13227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
              <a:t>Components of a Delta Table</a:t>
            </a:r>
            <a:endParaRPr/>
          </a:p>
        </p:txBody>
      </p:sp>
      <p:sp>
        <p:nvSpPr>
          <p:cNvPr id="886" name="Google Shape;886;p87"/>
          <p:cNvSpPr txBox="1"/>
          <p:nvPr>
            <p:ph idx="1" type="body"/>
          </p:nvPr>
        </p:nvSpPr>
        <p:spPr>
          <a:xfrm>
            <a:off x="106917" y="1643528"/>
            <a:ext cx="4101900" cy="4159500"/>
          </a:xfrm>
          <a:prstGeom prst="rect">
            <a:avLst/>
          </a:prstGeom>
          <a:noFill/>
          <a:ln>
            <a:noFill/>
          </a:ln>
        </p:spPr>
        <p:txBody>
          <a:bodyPr anchorCtr="0" anchor="ctr" bIns="45700" lIns="0" spcFirstLastPara="1" rIns="0" wrap="square" tIns="45700">
            <a:noAutofit/>
          </a:bodyPr>
          <a:lstStyle/>
          <a:p>
            <a:pPr indent="0" lvl="0" marL="0" rtl="0" algn="ctr">
              <a:lnSpc>
                <a:spcPct val="90000"/>
              </a:lnSpc>
              <a:spcBef>
                <a:spcPts val="0"/>
              </a:spcBef>
              <a:spcAft>
                <a:spcPts val="0"/>
              </a:spcAft>
              <a:buNone/>
            </a:pPr>
            <a:r>
              <a:rPr b="1" lang="en" sz="2800"/>
              <a:t>Parquet files in </a:t>
            </a:r>
            <a:br>
              <a:rPr b="1" lang="en" sz="2800"/>
            </a:br>
            <a:r>
              <a:rPr b="1" lang="en" sz="2800"/>
              <a:t>object storage</a:t>
            </a:r>
            <a:endParaRPr b="1" sz="2800"/>
          </a:p>
        </p:txBody>
      </p:sp>
      <p:sp>
        <p:nvSpPr>
          <p:cNvPr id="887" name="Google Shape;887;p87"/>
          <p:cNvSpPr txBox="1"/>
          <p:nvPr>
            <p:ph idx="2" type="body"/>
          </p:nvPr>
        </p:nvSpPr>
        <p:spPr>
          <a:xfrm>
            <a:off x="4578788" y="2104567"/>
            <a:ext cx="3125100" cy="3118500"/>
          </a:xfrm>
          <a:prstGeom prst="rect">
            <a:avLst/>
          </a:prstGeom>
          <a:noFill/>
          <a:ln>
            <a:noFill/>
          </a:ln>
        </p:spPr>
        <p:txBody>
          <a:bodyPr anchorCtr="0" anchor="ctr" bIns="45700" lIns="0" spcFirstLastPara="1" rIns="0" wrap="square" tIns="45700">
            <a:noAutofit/>
          </a:bodyPr>
          <a:lstStyle/>
          <a:p>
            <a:pPr indent="0" lvl="0" marL="0" rtl="0" algn="ctr">
              <a:lnSpc>
                <a:spcPct val="90000"/>
              </a:lnSpc>
              <a:spcBef>
                <a:spcPts val="1100"/>
              </a:spcBef>
              <a:spcAft>
                <a:spcPts val="0"/>
              </a:spcAft>
              <a:buNone/>
            </a:pPr>
            <a:r>
              <a:rPr b="1" lang="en" sz="4000"/>
              <a:t>Transaction logs in object storage</a:t>
            </a:r>
            <a:endParaRPr b="1" sz="4000"/>
          </a:p>
        </p:txBody>
      </p:sp>
      <p:sp>
        <p:nvSpPr>
          <p:cNvPr id="888" name="Google Shape;888;p87"/>
          <p:cNvSpPr txBox="1"/>
          <p:nvPr>
            <p:ph idx="5" type="body"/>
          </p:nvPr>
        </p:nvSpPr>
        <p:spPr>
          <a:xfrm>
            <a:off x="8073883" y="1866166"/>
            <a:ext cx="4101900" cy="4158000"/>
          </a:xfrm>
          <a:prstGeom prst="rect">
            <a:avLst/>
          </a:prstGeom>
          <a:noFill/>
          <a:ln>
            <a:noFill/>
          </a:ln>
        </p:spPr>
        <p:txBody>
          <a:bodyPr anchorCtr="0" anchor="ctr" bIns="45700" lIns="0" spcFirstLastPara="1" rIns="0" wrap="square" tIns="45700">
            <a:noAutofit/>
          </a:bodyPr>
          <a:lstStyle/>
          <a:p>
            <a:pPr indent="0" lvl="0" marL="0" rtl="0" algn="ctr">
              <a:lnSpc>
                <a:spcPct val="90000"/>
              </a:lnSpc>
              <a:spcBef>
                <a:spcPts val="1100"/>
              </a:spcBef>
              <a:spcAft>
                <a:spcPts val="0"/>
              </a:spcAft>
              <a:buNone/>
            </a:pPr>
            <a:r>
              <a:rPr b="1" lang="en" sz="2600"/>
              <a:t>Registration in a metastore (optional)</a:t>
            </a:r>
            <a:endParaRPr b="1" sz="2600"/>
          </a:p>
        </p:txBody>
      </p:sp>
      <p:pic>
        <p:nvPicPr>
          <p:cNvPr id="889" name="Google Shape;889;p87"/>
          <p:cNvPicPr preferRelativeResize="0"/>
          <p:nvPr/>
        </p:nvPicPr>
        <p:blipFill rotWithShape="1">
          <a:blip r:embed="rId3">
            <a:alphaModFix/>
          </a:blip>
          <a:srcRect b="0" l="0" r="0" t="0"/>
          <a:stretch/>
        </p:blipFill>
        <p:spPr>
          <a:xfrm>
            <a:off x="10246235" y="289317"/>
            <a:ext cx="1471799" cy="114334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
              <a:t>What is the Delta transaction log?</a:t>
            </a:r>
            <a:endParaRPr/>
          </a:p>
        </p:txBody>
      </p:sp>
      <p:sp>
        <p:nvSpPr>
          <p:cNvPr id="895" name="Google Shape;895;p88"/>
          <p:cNvSpPr txBox="1"/>
          <p:nvPr>
            <p:ph idx="1" type="body"/>
          </p:nvPr>
        </p:nvSpPr>
        <p:spPr>
          <a:xfrm>
            <a:off x="465896" y="1585913"/>
            <a:ext cx="11257200" cy="4590900"/>
          </a:xfrm>
          <a:prstGeom prst="rect">
            <a:avLst/>
          </a:prstGeom>
          <a:noFill/>
          <a:ln>
            <a:noFill/>
          </a:ln>
        </p:spPr>
        <p:txBody>
          <a:bodyPr anchorCtr="0" anchor="t" bIns="45700" lIns="0" spcFirstLastPara="1" rIns="0" wrap="square" tIns="45700">
            <a:noAutofit/>
          </a:bodyPr>
          <a:lstStyle/>
          <a:p>
            <a:pPr indent="-279400" lvl="0" marL="241300" rtl="0" algn="l">
              <a:lnSpc>
                <a:spcPct val="115000"/>
              </a:lnSpc>
              <a:spcBef>
                <a:spcPts val="0"/>
              </a:spcBef>
              <a:spcAft>
                <a:spcPts val="0"/>
              </a:spcAft>
              <a:buSzPts val="2800"/>
              <a:buChar char="▪"/>
            </a:pPr>
            <a:r>
              <a:rPr lang="en"/>
              <a:t>Ordered record of the transactions performed on a Delta table</a:t>
            </a:r>
            <a:endParaRPr/>
          </a:p>
          <a:p>
            <a:pPr indent="-279400" lvl="0" marL="241300" rtl="0" algn="l">
              <a:lnSpc>
                <a:spcPct val="115000"/>
              </a:lnSpc>
              <a:spcBef>
                <a:spcPts val="0"/>
              </a:spcBef>
              <a:spcAft>
                <a:spcPts val="0"/>
              </a:spcAft>
              <a:buSzPts val="2800"/>
              <a:buChar char="▪"/>
            </a:pPr>
            <a:r>
              <a:rPr lang="en"/>
              <a:t>Single source of truth for that table</a:t>
            </a:r>
            <a:endParaRPr/>
          </a:p>
          <a:p>
            <a:pPr indent="-279400" lvl="0" marL="241300" rtl="0" algn="l">
              <a:lnSpc>
                <a:spcPct val="115000"/>
              </a:lnSpc>
              <a:spcBef>
                <a:spcPts val="0"/>
              </a:spcBef>
              <a:spcAft>
                <a:spcPts val="0"/>
              </a:spcAft>
              <a:buSzPts val="2800"/>
              <a:buChar char="▪"/>
            </a:pPr>
            <a:r>
              <a:rPr lang="en"/>
              <a:t>How Delta Lake guarantees atomicity</a:t>
            </a:r>
            <a:endParaRPr/>
          </a:p>
          <a:p>
            <a:pPr indent="0" lvl="0" marL="0" rtl="0" algn="l">
              <a:lnSpc>
                <a:spcPct val="90000"/>
              </a:lnSpc>
              <a:spcBef>
                <a:spcPts val="1100"/>
              </a:spcBef>
              <a:spcAft>
                <a:spcPts val="0"/>
              </a:spcAft>
              <a:buSzPts val="21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8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
              <a:t>How does the transaction log work?</a:t>
            </a:r>
            <a:endParaRPr/>
          </a:p>
        </p:txBody>
      </p:sp>
      <p:sp>
        <p:nvSpPr>
          <p:cNvPr id="901" name="Google Shape;901;p89"/>
          <p:cNvSpPr txBox="1"/>
          <p:nvPr>
            <p:ph idx="1" type="body"/>
          </p:nvPr>
        </p:nvSpPr>
        <p:spPr>
          <a:xfrm>
            <a:off x="465883" y="1585871"/>
            <a:ext cx="11257200" cy="3829500"/>
          </a:xfrm>
          <a:prstGeom prst="rect">
            <a:avLst/>
          </a:prstGeom>
          <a:noFill/>
          <a:ln>
            <a:noFill/>
          </a:ln>
        </p:spPr>
        <p:txBody>
          <a:bodyPr anchorCtr="0" anchor="t" bIns="45700" lIns="0" spcFirstLastPara="1" rIns="0" wrap="square" tIns="45700">
            <a:noAutofit/>
          </a:bodyPr>
          <a:lstStyle/>
          <a:p>
            <a:pPr indent="-234950" lvl="0" marL="241300" rtl="0" algn="l">
              <a:lnSpc>
                <a:spcPct val="115000"/>
              </a:lnSpc>
              <a:spcBef>
                <a:spcPts val="0"/>
              </a:spcBef>
              <a:spcAft>
                <a:spcPts val="0"/>
              </a:spcAft>
              <a:buSzPts val="2100"/>
              <a:buChar char="▪"/>
            </a:pPr>
            <a:r>
              <a:rPr lang="en"/>
              <a:t>Delta Lake breaks operations down into one or more of these steps:</a:t>
            </a:r>
            <a:endParaRPr/>
          </a:p>
          <a:p>
            <a:pPr indent="-349250" lvl="1" marL="914400" rtl="0" algn="l">
              <a:lnSpc>
                <a:spcPct val="115000"/>
              </a:lnSpc>
              <a:spcBef>
                <a:spcPts val="0"/>
              </a:spcBef>
              <a:spcAft>
                <a:spcPts val="0"/>
              </a:spcAft>
              <a:buSzPts val="2100"/>
              <a:buChar char="▪"/>
            </a:pPr>
            <a:r>
              <a:rPr lang="en"/>
              <a:t>Add file</a:t>
            </a:r>
            <a:endParaRPr/>
          </a:p>
          <a:p>
            <a:pPr indent="-349250" lvl="1" marL="914400" rtl="0" algn="l">
              <a:lnSpc>
                <a:spcPct val="115000"/>
              </a:lnSpc>
              <a:spcBef>
                <a:spcPts val="0"/>
              </a:spcBef>
              <a:spcAft>
                <a:spcPts val="0"/>
              </a:spcAft>
              <a:buSzPts val="2100"/>
              <a:buChar char="▪"/>
            </a:pPr>
            <a:r>
              <a:rPr lang="en"/>
              <a:t>Remove file</a:t>
            </a:r>
            <a:endParaRPr/>
          </a:p>
          <a:p>
            <a:pPr indent="-349250" lvl="1" marL="914400" rtl="0" algn="l">
              <a:lnSpc>
                <a:spcPct val="115000"/>
              </a:lnSpc>
              <a:spcBef>
                <a:spcPts val="0"/>
              </a:spcBef>
              <a:spcAft>
                <a:spcPts val="0"/>
              </a:spcAft>
              <a:buSzPts val="2100"/>
              <a:buChar char="▪"/>
            </a:pPr>
            <a:r>
              <a:rPr lang="en"/>
              <a:t>Update metadata</a:t>
            </a:r>
            <a:endParaRPr/>
          </a:p>
          <a:p>
            <a:pPr indent="-349250" lvl="1" marL="914400" rtl="0" algn="l">
              <a:lnSpc>
                <a:spcPct val="115000"/>
              </a:lnSpc>
              <a:spcBef>
                <a:spcPts val="0"/>
              </a:spcBef>
              <a:spcAft>
                <a:spcPts val="0"/>
              </a:spcAft>
              <a:buSzPts val="2100"/>
              <a:buChar char="▪"/>
            </a:pPr>
            <a:r>
              <a:rPr lang="en"/>
              <a:t>Set transaction</a:t>
            </a:r>
            <a:endParaRPr/>
          </a:p>
          <a:p>
            <a:pPr indent="-349250" lvl="1" marL="914400" rtl="0" algn="l">
              <a:lnSpc>
                <a:spcPct val="115000"/>
              </a:lnSpc>
              <a:spcBef>
                <a:spcPts val="0"/>
              </a:spcBef>
              <a:spcAft>
                <a:spcPts val="0"/>
              </a:spcAft>
              <a:buSzPts val="2100"/>
              <a:buChar char="▪"/>
            </a:pPr>
            <a:r>
              <a:rPr lang="en"/>
              <a:t>Change protocol</a:t>
            </a:r>
            <a:endParaRPr/>
          </a:p>
          <a:p>
            <a:pPr indent="-349250" lvl="1" marL="914400" rtl="0" algn="l">
              <a:lnSpc>
                <a:spcPct val="115000"/>
              </a:lnSpc>
              <a:spcBef>
                <a:spcPts val="0"/>
              </a:spcBef>
              <a:spcAft>
                <a:spcPts val="0"/>
              </a:spcAft>
              <a:buSzPts val="2100"/>
              <a:buChar char="▪"/>
            </a:pPr>
            <a:r>
              <a:rPr lang="en"/>
              <a:t>Commit info</a:t>
            </a:r>
            <a:endParaRPr/>
          </a:p>
          <a:p>
            <a:pPr indent="0" lvl="0" marL="0" rtl="0" algn="l">
              <a:lnSpc>
                <a:spcPct val="90000"/>
              </a:lnSpc>
              <a:spcBef>
                <a:spcPts val="1100"/>
              </a:spcBef>
              <a:spcAft>
                <a:spcPts val="0"/>
              </a:spcAft>
              <a:buSzPts val="21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Delta transaction log at the file level</a:t>
            </a:r>
            <a:endParaRPr/>
          </a:p>
        </p:txBody>
      </p:sp>
      <p:pic>
        <p:nvPicPr>
          <p:cNvPr id="907" name="Google Shape;907;p90"/>
          <p:cNvPicPr preferRelativeResize="0"/>
          <p:nvPr/>
        </p:nvPicPr>
        <p:blipFill>
          <a:blip r:embed="rId3">
            <a:alphaModFix/>
          </a:blip>
          <a:stretch>
            <a:fillRect/>
          </a:stretch>
        </p:blipFill>
        <p:spPr>
          <a:xfrm>
            <a:off x="909239" y="1898269"/>
            <a:ext cx="10370471" cy="358976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Adding commits to the transaction log</a:t>
            </a:r>
            <a:endParaRPr/>
          </a:p>
        </p:txBody>
      </p:sp>
      <p:pic>
        <p:nvPicPr>
          <p:cNvPr descr="Diagram illustrating two commits that perform operations on the same file." id="913" name="Google Shape;913;p91"/>
          <p:cNvPicPr preferRelativeResize="0"/>
          <p:nvPr/>
        </p:nvPicPr>
        <p:blipFill>
          <a:blip r:embed="rId3">
            <a:alphaModFix/>
          </a:blip>
          <a:stretch>
            <a:fillRect/>
          </a:stretch>
        </p:blipFill>
        <p:spPr>
          <a:xfrm>
            <a:off x="2128034" y="1580659"/>
            <a:ext cx="7922817" cy="4316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92"/>
          <p:cNvSpPr txBox="1"/>
          <p:nvPr>
            <p:ph type="title"/>
          </p:nvPr>
        </p:nvSpPr>
        <p:spPr>
          <a:xfrm>
            <a:off x="614332" y="3688291"/>
            <a:ext cx="14516400" cy="17676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Spark SQL </a:t>
            </a:r>
            <a:r>
              <a:rPr lang="en">
                <a:latin typeface="Courier New"/>
                <a:ea typeface="Courier New"/>
                <a:cs typeface="Courier New"/>
                <a:sym typeface="Courier New"/>
              </a:rPr>
              <a:t>DESCRIBE HISTORY</a:t>
            </a:r>
            <a:r>
              <a:rPr lang="en"/>
              <a:t> </a:t>
            </a:r>
            <a:br>
              <a:rPr lang="en"/>
            </a:br>
            <a:r>
              <a:rPr lang="en"/>
              <a:t>command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93"/>
          <p:cNvSpPr txBox="1"/>
          <p:nvPr>
            <p:ph idx="1" type="body"/>
          </p:nvPr>
        </p:nvSpPr>
        <p:spPr>
          <a:xfrm>
            <a:off x="619086" y="2102946"/>
            <a:ext cx="5085900" cy="3119700"/>
          </a:xfrm>
          <a:prstGeom prst="rect">
            <a:avLst/>
          </a:prstGeom>
          <a:noFill/>
          <a:ln>
            <a:noFill/>
          </a:ln>
        </p:spPr>
        <p:txBody>
          <a:bodyPr anchorCtr="0" anchor="t" bIns="45700" lIns="0" spcFirstLastPara="1" rIns="0" wrap="square" tIns="45700">
            <a:noAutofit/>
          </a:bodyPr>
          <a:lstStyle/>
          <a:p>
            <a:pPr indent="-298450" lvl="0" marL="241300" rtl="0" algn="l">
              <a:lnSpc>
                <a:spcPct val="90000"/>
              </a:lnSpc>
              <a:spcBef>
                <a:spcPts val="1100"/>
              </a:spcBef>
              <a:spcAft>
                <a:spcPts val="0"/>
              </a:spcAft>
              <a:buSzPts val="2300"/>
              <a:buChar char="▪"/>
            </a:pPr>
            <a:r>
              <a:rPr lang="en" sz="2800"/>
              <a:t>Returns the metadata of an existing table</a:t>
            </a:r>
            <a:endParaRPr sz="2800"/>
          </a:p>
          <a:p>
            <a:pPr indent="-349250" lvl="1" marL="914400" rtl="0" algn="l">
              <a:lnSpc>
                <a:spcPct val="90000"/>
              </a:lnSpc>
              <a:spcBef>
                <a:spcPts val="1100"/>
              </a:spcBef>
              <a:spcAft>
                <a:spcPts val="0"/>
              </a:spcAft>
              <a:buSzPts val="2100"/>
              <a:buChar char="▪"/>
            </a:pPr>
            <a:r>
              <a:rPr lang="en" sz="2500"/>
              <a:t>Ex. Column names, data types, comments</a:t>
            </a:r>
            <a:endParaRPr sz="2500"/>
          </a:p>
        </p:txBody>
      </p:sp>
      <p:sp>
        <p:nvSpPr>
          <p:cNvPr id="924" name="Google Shape;924;p93"/>
          <p:cNvSpPr txBox="1"/>
          <p:nvPr>
            <p:ph idx="2" type="body"/>
          </p:nvPr>
        </p:nvSpPr>
        <p:spPr>
          <a:xfrm>
            <a:off x="6477764" y="2104568"/>
            <a:ext cx="5085900" cy="3118500"/>
          </a:xfrm>
          <a:prstGeom prst="rect">
            <a:avLst/>
          </a:prstGeom>
          <a:noFill/>
          <a:ln>
            <a:noFill/>
          </a:ln>
        </p:spPr>
        <p:txBody>
          <a:bodyPr anchorCtr="0" anchor="t" bIns="45700" lIns="0" spcFirstLastPara="1" rIns="0" wrap="square" tIns="45700">
            <a:noAutofit/>
          </a:bodyPr>
          <a:lstStyle/>
          <a:p>
            <a:pPr indent="-330200" lvl="0" marL="241300" rtl="0" algn="l">
              <a:lnSpc>
                <a:spcPct val="90000"/>
              </a:lnSpc>
              <a:spcBef>
                <a:spcPts val="1100"/>
              </a:spcBef>
              <a:spcAft>
                <a:spcPts val="0"/>
              </a:spcAft>
              <a:buSzPts val="2800"/>
              <a:buChar char="▪"/>
            </a:pPr>
            <a:r>
              <a:rPr lang="en" sz="2800"/>
              <a:t>Returns a more complete set of metadata for a Delta table</a:t>
            </a:r>
            <a:endParaRPr sz="2800"/>
          </a:p>
          <a:p>
            <a:pPr indent="-393700" lvl="1" marL="914400" rtl="0" algn="l">
              <a:lnSpc>
                <a:spcPct val="90000"/>
              </a:lnSpc>
              <a:spcBef>
                <a:spcPts val="1100"/>
              </a:spcBef>
              <a:spcAft>
                <a:spcPts val="0"/>
              </a:spcAft>
              <a:buSzPts val="2800"/>
              <a:buChar char="▪"/>
            </a:pPr>
            <a:r>
              <a:rPr lang="en" sz="2800"/>
              <a:t>Operation, user, operation metrics</a:t>
            </a:r>
            <a:endParaRPr sz="2800"/>
          </a:p>
        </p:txBody>
      </p:sp>
      <p:sp>
        <p:nvSpPr>
          <p:cNvPr id="925" name="Google Shape;925;p93"/>
          <p:cNvSpPr txBox="1"/>
          <p:nvPr>
            <p:ph idx="3" type="body"/>
          </p:nvPr>
        </p:nvSpPr>
        <p:spPr>
          <a:xfrm>
            <a:off x="6319542" y="1515907"/>
            <a:ext cx="5398200" cy="4179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500"/>
              <a:buNone/>
            </a:pPr>
            <a:r>
              <a:rPr lang="en" sz="2800">
                <a:latin typeface="Courier New"/>
                <a:ea typeface="Courier New"/>
                <a:cs typeface="Courier New"/>
                <a:sym typeface="Courier New"/>
              </a:rPr>
              <a:t>DESCRIBE HISTORY</a:t>
            </a:r>
            <a:r>
              <a:rPr lang="en" sz="2800"/>
              <a:t> Command</a:t>
            </a:r>
            <a:endParaRPr sz="2800"/>
          </a:p>
        </p:txBody>
      </p:sp>
      <p:sp>
        <p:nvSpPr>
          <p:cNvPr id="926" name="Google Shape;926;p93"/>
          <p:cNvSpPr txBox="1"/>
          <p:nvPr>
            <p:ph idx="4" type="body"/>
          </p:nvPr>
        </p:nvSpPr>
        <p:spPr>
          <a:xfrm>
            <a:off x="460863" y="1515907"/>
            <a:ext cx="5398200" cy="4179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500"/>
              <a:buNone/>
            </a:pPr>
            <a:r>
              <a:rPr lang="en" sz="2800">
                <a:latin typeface="Courier New"/>
                <a:ea typeface="Courier New"/>
                <a:cs typeface="Courier New"/>
                <a:sym typeface="Courier New"/>
              </a:rPr>
              <a:t>DESCRIBE</a:t>
            </a:r>
            <a:r>
              <a:rPr lang="en" sz="2800"/>
              <a:t> Command</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4"/>
          <p:cNvSpPr txBox="1"/>
          <p:nvPr>
            <p:ph type="title"/>
          </p:nvPr>
        </p:nvSpPr>
        <p:spPr>
          <a:xfrm>
            <a:off x="614332" y="3688291"/>
            <a:ext cx="14516400" cy="17676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nvSpPr>
        <p:spPr>
          <a:xfrm>
            <a:off x="2595225" y="1124400"/>
            <a:ext cx="6858000" cy="51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Inconsolata"/>
                <a:ea typeface="Inconsolata"/>
                <a:cs typeface="Inconsolata"/>
                <a:sym typeface="Inconsolata"/>
              </a:rPr>
              <a:t>Expected Outcome of Day 2:</a:t>
            </a:r>
            <a:endParaRPr b="1" sz="1800">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Clear understanding of Databricks Medallion Architecture using ETL via Notebook(SQL/Python) + Delta Live Tables</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DLT Monitoring</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Data Quality</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Lineage</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Rerun/Full Refresh</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High level Understanding of following ETL concepts</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Change data capture</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Version Control</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Rollback</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Optimization</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Vacuum.</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Autoloader</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Incremental </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Event Based</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Workflow :</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Monitoring</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History Audit</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Rerun dependency Tasks</a:t>
            </a:r>
            <a:endParaRPr sz="2400">
              <a:latin typeface="Inconsolata"/>
              <a:ea typeface="Inconsolata"/>
              <a:cs typeface="Inconsolata"/>
              <a:sym typeface="Inconsolata"/>
            </a:endParaRPr>
          </a:p>
        </p:txBody>
      </p:sp>
      <p:sp>
        <p:nvSpPr>
          <p:cNvPr id="431" name="Google Shape;431;p5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Housekeeping</a:t>
            </a:r>
            <a:endParaRPr sz="2400">
              <a:solidFill>
                <a:schemeClr val="lt1"/>
              </a:solidFill>
              <a:latin typeface="DM Sans"/>
              <a:ea typeface="DM Sans"/>
              <a:cs typeface="DM Sans"/>
              <a:sym typeface="DM Sans"/>
            </a:endParaRPr>
          </a:p>
        </p:txBody>
      </p:sp>
      <p:sp>
        <p:nvSpPr>
          <p:cNvPr id="432" name="Google Shape;432;p59"/>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
              <a:t>Delta Lake Time Travel</a:t>
            </a:r>
            <a:endParaRPr/>
          </a:p>
        </p:txBody>
      </p:sp>
      <p:sp>
        <p:nvSpPr>
          <p:cNvPr id="937" name="Google Shape;937;p95"/>
          <p:cNvSpPr txBox="1"/>
          <p:nvPr>
            <p:ph idx="1" type="body"/>
          </p:nvPr>
        </p:nvSpPr>
        <p:spPr>
          <a:xfrm>
            <a:off x="465896" y="1585913"/>
            <a:ext cx="11257200" cy="4590900"/>
          </a:xfrm>
          <a:prstGeom prst="rect">
            <a:avLst/>
          </a:prstGeom>
          <a:noFill/>
          <a:ln>
            <a:noFill/>
          </a:ln>
        </p:spPr>
        <p:txBody>
          <a:bodyPr anchorCtr="0" anchor="t" bIns="45700" lIns="0" spcFirstLastPara="1" rIns="0" wrap="square" tIns="45700">
            <a:noAutofit/>
          </a:bodyPr>
          <a:lstStyle/>
          <a:p>
            <a:pPr indent="-234950" lvl="0" marL="241300" rtl="0" algn="l">
              <a:lnSpc>
                <a:spcPct val="115000"/>
              </a:lnSpc>
              <a:spcBef>
                <a:spcPts val="0"/>
              </a:spcBef>
              <a:spcAft>
                <a:spcPts val="0"/>
              </a:spcAft>
              <a:buSzPts val="2100"/>
              <a:buChar char="▪"/>
            </a:pPr>
            <a:r>
              <a:rPr lang="en"/>
              <a:t>Query an older snapshot of a Delta table</a:t>
            </a:r>
            <a:endParaRPr/>
          </a:p>
          <a:p>
            <a:pPr indent="-349250" lvl="1" marL="914400" rtl="0" algn="l">
              <a:lnSpc>
                <a:spcPct val="115000"/>
              </a:lnSpc>
              <a:spcBef>
                <a:spcPts val="0"/>
              </a:spcBef>
              <a:spcAft>
                <a:spcPts val="0"/>
              </a:spcAft>
              <a:buSzPts val="2100"/>
              <a:buChar char="▪"/>
            </a:pPr>
            <a:r>
              <a:rPr lang="en"/>
              <a:t>Re-creating analysis, reports or outputs</a:t>
            </a:r>
            <a:endParaRPr/>
          </a:p>
          <a:p>
            <a:pPr indent="-349250" lvl="1" marL="914400" rtl="0" algn="l">
              <a:lnSpc>
                <a:spcPct val="115000"/>
              </a:lnSpc>
              <a:spcBef>
                <a:spcPts val="0"/>
              </a:spcBef>
              <a:spcAft>
                <a:spcPts val="0"/>
              </a:spcAft>
              <a:buSzPts val="2100"/>
              <a:buChar char="▪"/>
            </a:pPr>
            <a:r>
              <a:rPr lang="en"/>
              <a:t>Writing complex temporal queries</a:t>
            </a:r>
            <a:endParaRPr/>
          </a:p>
          <a:p>
            <a:pPr indent="-349250" lvl="1" marL="914400" rtl="0" algn="l">
              <a:lnSpc>
                <a:spcPct val="115000"/>
              </a:lnSpc>
              <a:spcBef>
                <a:spcPts val="0"/>
              </a:spcBef>
              <a:spcAft>
                <a:spcPts val="0"/>
              </a:spcAft>
              <a:buSzPts val="2100"/>
              <a:buChar char="▪"/>
            </a:pPr>
            <a:r>
              <a:rPr lang="en"/>
              <a:t>Fixing mistakes in data</a:t>
            </a:r>
            <a:endParaRPr/>
          </a:p>
          <a:p>
            <a:pPr indent="-349250" lvl="1" marL="914400" rtl="0" algn="l">
              <a:lnSpc>
                <a:spcPct val="115000"/>
              </a:lnSpc>
              <a:spcBef>
                <a:spcPts val="0"/>
              </a:spcBef>
              <a:spcAft>
                <a:spcPts val="0"/>
              </a:spcAft>
              <a:buSzPts val="2100"/>
              <a:buChar char="▪"/>
            </a:pPr>
            <a:r>
              <a:rPr lang="en"/>
              <a:t>Providing snapshot isolation</a:t>
            </a:r>
            <a:endParaRPr/>
          </a:p>
          <a:p>
            <a:pPr indent="0" lvl="0" marL="0" rtl="0" algn="l">
              <a:lnSpc>
                <a:spcPct val="90000"/>
              </a:lnSpc>
              <a:spcBef>
                <a:spcPts val="1100"/>
              </a:spcBef>
              <a:spcAft>
                <a:spcPts val="0"/>
              </a:spcAft>
              <a:buSzPts val="2100"/>
              <a:buNone/>
            </a:pPr>
            <a:r>
              <a:t/>
            </a:r>
            <a:endParaRPr/>
          </a:p>
        </p:txBody>
      </p:sp>
      <p:pic>
        <p:nvPicPr>
          <p:cNvPr id="938" name="Google Shape;938;p95"/>
          <p:cNvPicPr preferRelativeResize="0"/>
          <p:nvPr/>
        </p:nvPicPr>
        <p:blipFill rotWithShape="1">
          <a:blip r:embed="rId3">
            <a:alphaModFix/>
          </a:blip>
          <a:srcRect b="0" l="0" r="0" t="0"/>
          <a:stretch/>
        </p:blipFill>
        <p:spPr>
          <a:xfrm>
            <a:off x="9908720" y="365117"/>
            <a:ext cx="1471799" cy="11433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 SQL syntax</a:t>
            </a:r>
            <a:endParaRPr/>
          </a:p>
        </p:txBody>
      </p:sp>
      <p:sp>
        <p:nvSpPr>
          <p:cNvPr id="944" name="Google Shape;944;p96"/>
          <p:cNvSpPr txBox="1"/>
          <p:nvPr/>
        </p:nvSpPr>
        <p:spPr>
          <a:xfrm>
            <a:off x="406298" y="1827067"/>
            <a:ext cx="11376300" cy="27357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1300"/>
              </a:spcAft>
              <a:buNone/>
            </a:pPr>
            <a:r>
              <a:rPr lang="en" sz="2500">
                <a:latin typeface="Courier New"/>
                <a:ea typeface="Courier New"/>
                <a:cs typeface="Courier New"/>
                <a:sym typeface="Courier New"/>
              </a:rPr>
              <a:t>SELECT * FROM events TIMESTAMP AS OF timestamp_expression</a:t>
            </a:r>
            <a:br>
              <a:rPr lang="en" sz="2500">
                <a:latin typeface="Courier New"/>
                <a:ea typeface="Courier New"/>
                <a:cs typeface="Courier New"/>
                <a:sym typeface="Courier New"/>
              </a:rPr>
            </a:br>
            <a:r>
              <a:rPr lang="en" sz="2500">
                <a:latin typeface="Courier New"/>
                <a:ea typeface="Courier New"/>
                <a:cs typeface="Courier New"/>
                <a:sym typeface="Courier New"/>
              </a:rPr>
              <a:t>SELECT * FROM events VERSION AS OF version</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 SQL syntax</a:t>
            </a:r>
            <a:endParaRPr/>
          </a:p>
        </p:txBody>
      </p:sp>
      <p:sp>
        <p:nvSpPr>
          <p:cNvPr id="950" name="Google Shape;950;p97"/>
          <p:cNvSpPr txBox="1"/>
          <p:nvPr/>
        </p:nvSpPr>
        <p:spPr>
          <a:xfrm>
            <a:off x="406298" y="1847833"/>
            <a:ext cx="11376300" cy="992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1300"/>
              </a:spcAft>
              <a:buNone/>
            </a:pPr>
            <a:r>
              <a:rPr lang="en" sz="2500">
                <a:latin typeface="Courier New"/>
                <a:ea typeface="Courier New"/>
                <a:cs typeface="Courier New"/>
                <a:sym typeface="Courier New"/>
              </a:rPr>
              <a:t>SELECT * FROM events TIMESTAMP AS OF </a:t>
            </a:r>
            <a:r>
              <a:rPr b="1" lang="en" sz="2500">
                <a:solidFill>
                  <a:schemeClr val="accent2"/>
                </a:solidFill>
                <a:latin typeface="Courier New"/>
                <a:ea typeface="Courier New"/>
                <a:cs typeface="Courier New"/>
                <a:sym typeface="Courier New"/>
              </a:rPr>
              <a:t>timestamp_expression</a:t>
            </a:r>
            <a:br>
              <a:rPr lang="en" sz="2500">
                <a:solidFill>
                  <a:schemeClr val="accent2"/>
                </a:solidFill>
                <a:latin typeface="Courier New"/>
                <a:ea typeface="Courier New"/>
                <a:cs typeface="Courier New"/>
                <a:sym typeface="Courier New"/>
              </a:rPr>
            </a:br>
            <a:endParaRPr sz="3200"/>
          </a:p>
        </p:txBody>
      </p:sp>
      <p:sp>
        <p:nvSpPr>
          <p:cNvPr id="951" name="Google Shape;951;p97"/>
          <p:cNvSpPr txBox="1"/>
          <p:nvPr>
            <p:ph idx="1" type="body"/>
          </p:nvPr>
        </p:nvSpPr>
        <p:spPr>
          <a:xfrm>
            <a:off x="465883" y="3012800"/>
            <a:ext cx="11257200" cy="3164100"/>
          </a:xfrm>
          <a:prstGeom prst="rect">
            <a:avLst/>
          </a:prstGeom>
          <a:noFill/>
          <a:ln>
            <a:noFill/>
          </a:ln>
        </p:spPr>
        <p:txBody>
          <a:bodyPr anchorCtr="0" anchor="t" bIns="45700" lIns="0" spcFirstLastPara="1" rIns="0" wrap="square" tIns="45700">
            <a:noAutofit/>
          </a:bodyPr>
          <a:lstStyle/>
          <a:p>
            <a:pPr indent="-222250" lvl="0" marL="241300" rtl="0" algn="l">
              <a:lnSpc>
                <a:spcPct val="115000"/>
              </a:lnSpc>
              <a:spcBef>
                <a:spcPts val="0"/>
              </a:spcBef>
              <a:spcAft>
                <a:spcPts val="0"/>
              </a:spcAft>
              <a:buSzPts val="1900"/>
              <a:buChar char="▪"/>
            </a:pPr>
            <a:r>
              <a:rPr lang="en" sz="2500">
                <a:latin typeface="Courier New"/>
                <a:ea typeface="Courier New"/>
                <a:cs typeface="Courier New"/>
                <a:sym typeface="Courier New"/>
              </a:rPr>
              <a:t>timestamp_expression</a:t>
            </a:r>
            <a:r>
              <a:rPr lang="en" sz="2500"/>
              <a:t> can be:</a:t>
            </a:r>
            <a:endParaRPr sz="2500"/>
          </a:p>
          <a:p>
            <a:pPr indent="-349250" lvl="1" marL="914400" rtl="0" algn="l">
              <a:lnSpc>
                <a:spcPct val="115000"/>
              </a:lnSpc>
              <a:spcBef>
                <a:spcPts val="0"/>
              </a:spcBef>
              <a:spcAft>
                <a:spcPts val="0"/>
              </a:spcAft>
              <a:buSzPts val="2100"/>
              <a:buChar char="▪"/>
            </a:pPr>
            <a:r>
              <a:rPr lang="en"/>
              <a:t>String cast to a timestamp</a:t>
            </a:r>
            <a:endParaRPr/>
          </a:p>
          <a:p>
            <a:pPr indent="-349250" lvl="1" marL="914400" rtl="0" algn="l">
              <a:lnSpc>
                <a:spcPct val="115000"/>
              </a:lnSpc>
              <a:spcBef>
                <a:spcPts val="0"/>
              </a:spcBef>
              <a:spcAft>
                <a:spcPts val="0"/>
              </a:spcAft>
              <a:buSzPts val="2100"/>
              <a:buChar char="▪"/>
            </a:pPr>
            <a:r>
              <a:rPr lang="en"/>
              <a:t>Explicit timestamp cast</a:t>
            </a:r>
            <a:endParaRPr/>
          </a:p>
          <a:p>
            <a:pPr indent="-349250" lvl="1" marL="914400" rtl="0" algn="l">
              <a:lnSpc>
                <a:spcPct val="115000"/>
              </a:lnSpc>
              <a:spcBef>
                <a:spcPts val="0"/>
              </a:spcBef>
              <a:spcAft>
                <a:spcPts val="0"/>
              </a:spcAft>
              <a:buSzPts val="2100"/>
              <a:buChar char="▪"/>
            </a:pPr>
            <a:r>
              <a:rPr lang="en"/>
              <a:t>Date string</a:t>
            </a:r>
            <a:endParaRPr/>
          </a:p>
          <a:p>
            <a:pPr indent="-349250" lvl="1" marL="914400" rtl="0" algn="l">
              <a:lnSpc>
                <a:spcPct val="115000"/>
              </a:lnSpc>
              <a:spcBef>
                <a:spcPts val="0"/>
              </a:spcBef>
              <a:spcAft>
                <a:spcPts val="0"/>
              </a:spcAft>
              <a:buSzPts val="2100"/>
              <a:buChar char="▪"/>
            </a:pPr>
            <a:r>
              <a:rPr lang="en"/>
              <a:t>More complex time/date expressions available as of Databricks Runtime 6.6</a:t>
            </a:r>
            <a:endParaRPr/>
          </a:p>
          <a:p>
            <a:pPr indent="0" lvl="0" marL="0" rtl="0" algn="l">
              <a:lnSpc>
                <a:spcPct val="90000"/>
              </a:lnSpc>
              <a:spcBef>
                <a:spcPts val="1100"/>
              </a:spcBef>
              <a:spcAft>
                <a:spcPts val="0"/>
              </a:spcAft>
              <a:buSzPts val="21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 SQL syntax</a:t>
            </a:r>
            <a:endParaRPr/>
          </a:p>
        </p:txBody>
      </p:sp>
      <p:sp>
        <p:nvSpPr>
          <p:cNvPr id="957" name="Google Shape;957;p98"/>
          <p:cNvSpPr txBox="1"/>
          <p:nvPr/>
        </p:nvSpPr>
        <p:spPr>
          <a:xfrm>
            <a:off x="406298" y="1847833"/>
            <a:ext cx="11376300" cy="9921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1300"/>
              </a:spcAft>
              <a:buNone/>
            </a:pPr>
            <a:r>
              <a:rPr lang="en" sz="2500">
                <a:latin typeface="Courier New"/>
                <a:ea typeface="Courier New"/>
                <a:cs typeface="Courier New"/>
                <a:sym typeface="Courier New"/>
              </a:rPr>
              <a:t>SELECT * FROM events VERSION AS OF </a:t>
            </a:r>
            <a:r>
              <a:rPr b="1" lang="en" sz="2500">
                <a:solidFill>
                  <a:schemeClr val="accent2"/>
                </a:solidFill>
                <a:latin typeface="Courier New"/>
                <a:ea typeface="Courier New"/>
                <a:cs typeface="Courier New"/>
                <a:sym typeface="Courier New"/>
              </a:rPr>
              <a:t>version</a:t>
            </a:r>
            <a:endParaRPr b="1" sz="3200">
              <a:solidFill>
                <a:schemeClr val="accent2"/>
              </a:solidFill>
            </a:endParaRPr>
          </a:p>
        </p:txBody>
      </p:sp>
      <p:sp>
        <p:nvSpPr>
          <p:cNvPr id="958" name="Google Shape;958;p98"/>
          <p:cNvSpPr txBox="1"/>
          <p:nvPr>
            <p:ph idx="1" type="body"/>
          </p:nvPr>
        </p:nvSpPr>
        <p:spPr>
          <a:xfrm>
            <a:off x="465883" y="3012800"/>
            <a:ext cx="11257200" cy="3164100"/>
          </a:xfrm>
          <a:prstGeom prst="rect">
            <a:avLst/>
          </a:prstGeom>
          <a:noFill/>
          <a:ln>
            <a:noFill/>
          </a:ln>
        </p:spPr>
        <p:txBody>
          <a:bodyPr anchorCtr="0" anchor="t" bIns="45700" lIns="0" spcFirstLastPara="1" rIns="0" wrap="square" tIns="45700">
            <a:noAutofit/>
          </a:bodyPr>
          <a:lstStyle/>
          <a:p>
            <a:pPr indent="-222250" lvl="0" marL="241300" rtl="0" algn="l">
              <a:lnSpc>
                <a:spcPct val="115000"/>
              </a:lnSpc>
              <a:spcBef>
                <a:spcPts val="0"/>
              </a:spcBef>
              <a:spcAft>
                <a:spcPts val="0"/>
              </a:spcAft>
              <a:buSzPts val="1900"/>
              <a:buChar char="▪"/>
            </a:pPr>
            <a:r>
              <a:rPr lang="en" sz="2500">
                <a:latin typeface="Courier New"/>
                <a:ea typeface="Courier New"/>
                <a:cs typeface="Courier New"/>
                <a:sym typeface="Courier New"/>
              </a:rPr>
              <a:t>Version </a:t>
            </a:r>
            <a:r>
              <a:rPr lang="en" sz="2500"/>
              <a:t>can be obtained from the output of </a:t>
            </a:r>
            <a:r>
              <a:rPr lang="en" sz="2500">
                <a:latin typeface="Courier New"/>
                <a:ea typeface="Courier New"/>
                <a:cs typeface="Courier New"/>
                <a:sym typeface="Courier New"/>
              </a:rPr>
              <a:t>DESCRIBE HISTORY</a:t>
            </a:r>
            <a:r>
              <a:rPr lang="en" sz="2500"/>
              <a:t> events.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 DataFrame syntax</a:t>
            </a:r>
            <a:endParaRPr/>
          </a:p>
        </p:txBody>
      </p:sp>
      <p:sp>
        <p:nvSpPr>
          <p:cNvPr id="964" name="Google Shape;964;p99"/>
          <p:cNvSpPr txBox="1"/>
          <p:nvPr/>
        </p:nvSpPr>
        <p:spPr>
          <a:xfrm>
            <a:off x="2688427" y="1520200"/>
            <a:ext cx="8040900" cy="47412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1300"/>
              </a:spcAft>
              <a:buNone/>
            </a:pPr>
            <a:r>
              <a:rPr lang="en" sz="2100">
                <a:latin typeface="Courier New"/>
                <a:ea typeface="Courier New"/>
                <a:cs typeface="Courier New"/>
                <a:sym typeface="Courier New"/>
              </a:rPr>
              <a:t>df1 = (</a:t>
            </a:r>
            <a:br>
              <a:rPr lang="en" sz="2100">
                <a:latin typeface="Courier New"/>
                <a:ea typeface="Courier New"/>
                <a:cs typeface="Courier New"/>
                <a:sym typeface="Courier New"/>
              </a:rPr>
            </a:br>
            <a:r>
              <a:rPr lang="en" sz="2100">
                <a:latin typeface="Courier New"/>
                <a:ea typeface="Courier New"/>
                <a:cs typeface="Courier New"/>
                <a:sym typeface="Courier New"/>
              </a:rPr>
              <a:t>  spark.read</a:t>
            </a:r>
            <a:br>
              <a:rPr lang="en" sz="2100">
                <a:latin typeface="Courier New"/>
                <a:ea typeface="Courier New"/>
                <a:cs typeface="Courier New"/>
                <a:sym typeface="Courier New"/>
              </a:rPr>
            </a:br>
            <a:r>
              <a:rPr lang="en" sz="2100">
                <a:latin typeface="Courier New"/>
                <a:ea typeface="Courier New"/>
                <a:cs typeface="Courier New"/>
                <a:sym typeface="Courier New"/>
              </a:rPr>
              <a:t>  .format("delta")</a:t>
            </a:r>
            <a:br>
              <a:rPr lang="en" sz="2100">
                <a:latin typeface="Courier New"/>
                <a:ea typeface="Courier New"/>
                <a:cs typeface="Courier New"/>
                <a:sym typeface="Courier New"/>
              </a:rPr>
            </a:br>
            <a:r>
              <a:rPr lang="en" sz="2100">
                <a:latin typeface="Courier New"/>
                <a:ea typeface="Courier New"/>
                <a:cs typeface="Courier New"/>
                <a:sym typeface="Courier New"/>
              </a:rPr>
              <a:t>  .option("timestampAsOf", timestamp_string)</a:t>
            </a:r>
            <a:br>
              <a:rPr lang="en" sz="2100">
                <a:latin typeface="Courier New"/>
                <a:ea typeface="Courier New"/>
                <a:cs typeface="Courier New"/>
                <a:sym typeface="Courier New"/>
              </a:rPr>
            </a:br>
            <a:r>
              <a:rPr lang="en" sz="2100">
                <a:latin typeface="Courier New"/>
                <a:ea typeface="Courier New"/>
                <a:cs typeface="Courier New"/>
                <a:sym typeface="Courier New"/>
              </a:rPr>
              <a:t>  .load("/mnt/delta/events")</a:t>
            </a:r>
            <a:br>
              <a:rPr lang="en" sz="2100">
                <a:latin typeface="Courier New"/>
                <a:ea typeface="Courier New"/>
                <a:cs typeface="Courier New"/>
                <a:sym typeface="Courier New"/>
              </a:rPr>
            </a:br>
            <a:r>
              <a:rPr lang="en" sz="2100">
                <a:latin typeface="Courier New"/>
                <a:ea typeface="Courier New"/>
                <a:cs typeface="Courier New"/>
                <a:sym typeface="Courier New"/>
              </a:rPr>
              <a:t>)</a:t>
            </a:r>
            <a:br>
              <a:rPr lang="en" sz="2100">
                <a:latin typeface="Courier New"/>
                <a:ea typeface="Courier New"/>
                <a:cs typeface="Courier New"/>
                <a:sym typeface="Courier New"/>
              </a:rPr>
            </a:br>
            <a:r>
              <a:rPr lang="en" sz="2100">
                <a:latin typeface="Courier New"/>
                <a:ea typeface="Courier New"/>
                <a:cs typeface="Courier New"/>
                <a:sym typeface="Courier New"/>
              </a:rPr>
              <a:t>df2 = (</a:t>
            </a:r>
            <a:br>
              <a:rPr lang="en" sz="2100">
                <a:latin typeface="Courier New"/>
                <a:ea typeface="Courier New"/>
                <a:cs typeface="Courier New"/>
                <a:sym typeface="Courier New"/>
              </a:rPr>
            </a:br>
            <a:r>
              <a:rPr lang="en" sz="2100">
                <a:latin typeface="Courier New"/>
                <a:ea typeface="Courier New"/>
                <a:cs typeface="Courier New"/>
                <a:sym typeface="Courier New"/>
              </a:rPr>
              <a:t>  spark.read</a:t>
            </a:r>
            <a:br>
              <a:rPr lang="en" sz="2100">
                <a:latin typeface="Courier New"/>
                <a:ea typeface="Courier New"/>
                <a:cs typeface="Courier New"/>
                <a:sym typeface="Courier New"/>
              </a:rPr>
            </a:br>
            <a:r>
              <a:rPr lang="en" sz="2100">
                <a:latin typeface="Courier New"/>
                <a:ea typeface="Courier New"/>
                <a:cs typeface="Courier New"/>
                <a:sym typeface="Courier New"/>
              </a:rPr>
              <a:t>  .format("delta")</a:t>
            </a:r>
            <a:br>
              <a:rPr lang="en" sz="2100">
                <a:latin typeface="Courier New"/>
                <a:ea typeface="Courier New"/>
                <a:cs typeface="Courier New"/>
                <a:sym typeface="Courier New"/>
              </a:rPr>
            </a:br>
            <a:r>
              <a:rPr lang="en" sz="2100">
                <a:latin typeface="Courier New"/>
                <a:ea typeface="Courier New"/>
                <a:cs typeface="Courier New"/>
                <a:sym typeface="Courier New"/>
              </a:rPr>
              <a:t>  .option("versionAsOf", version)</a:t>
            </a:r>
            <a:br>
              <a:rPr lang="en" sz="2100">
                <a:latin typeface="Courier New"/>
                <a:ea typeface="Courier New"/>
                <a:cs typeface="Courier New"/>
                <a:sym typeface="Courier New"/>
              </a:rPr>
            </a:br>
            <a:r>
              <a:rPr lang="en" sz="2100">
                <a:latin typeface="Courier New"/>
                <a:ea typeface="Courier New"/>
                <a:cs typeface="Courier New"/>
                <a:sym typeface="Courier New"/>
              </a:rPr>
              <a:t>  .load("/mnt/delta/events")</a:t>
            </a:r>
            <a:br>
              <a:rPr lang="en" sz="2100">
                <a:latin typeface="Courier New"/>
                <a:ea typeface="Courier New"/>
                <a:cs typeface="Courier New"/>
                <a:sym typeface="Courier New"/>
              </a:rPr>
            </a:br>
            <a:r>
              <a:rPr lang="en" sz="2100">
                <a:latin typeface="Courier New"/>
                <a:ea typeface="Courier New"/>
                <a:cs typeface="Courier New"/>
                <a:sym typeface="Courier New"/>
              </a:rPr>
              <a:t>)</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Time Travel @ Syntax</a:t>
            </a:r>
            <a:endParaRPr/>
          </a:p>
        </p:txBody>
      </p:sp>
      <p:sp>
        <p:nvSpPr>
          <p:cNvPr id="970" name="Google Shape;970;p100"/>
          <p:cNvSpPr txBox="1"/>
          <p:nvPr/>
        </p:nvSpPr>
        <p:spPr>
          <a:xfrm>
            <a:off x="602416" y="1895800"/>
            <a:ext cx="11340900" cy="3066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0"/>
              </a:spcAft>
              <a:buNone/>
            </a:pPr>
            <a:r>
              <a:rPr lang="en" sz="2000">
                <a:latin typeface="Courier New"/>
                <a:ea typeface="Courier New"/>
                <a:cs typeface="Courier New"/>
                <a:sym typeface="Courier New"/>
              </a:rPr>
              <a:t># table on 2019-01-01 00:00:00.000</a:t>
            </a:r>
            <a:br>
              <a:rPr lang="en" sz="2000">
                <a:latin typeface="Courier New"/>
                <a:ea typeface="Courier New"/>
                <a:cs typeface="Courier New"/>
                <a:sym typeface="Courier New"/>
              </a:rPr>
            </a:br>
            <a:r>
              <a:rPr lang="en" sz="2000">
                <a:latin typeface="Courier New"/>
                <a:ea typeface="Courier New"/>
                <a:cs typeface="Courier New"/>
                <a:sym typeface="Courier New"/>
              </a:rPr>
              <a:t>spark.read.format("delta").load("/mnt/delta/events@20190101000000000") spark.read.format("delta").load("/mnt/delta/events@v123")</a:t>
            </a:r>
            <a:endParaRPr sz="2300">
              <a:latin typeface="Barlow"/>
              <a:ea typeface="Barlow"/>
              <a:cs typeface="Barlow"/>
              <a:sym typeface="Barlow"/>
            </a:endParaRPr>
          </a:p>
          <a:p>
            <a:pPr indent="0" lvl="0" marL="0" rtl="0" algn="l">
              <a:lnSpc>
                <a:spcPct val="115000"/>
              </a:lnSpc>
              <a:spcBef>
                <a:spcPts val="1300"/>
              </a:spcBef>
              <a:spcAft>
                <a:spcPts val="1300"/>
              </a:spcAft>
              <a:buNone/>
            </a:pPr>
            <a:r>
              <a:t/>
            </a:r>
            <a:endParaRPr sz="1600">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0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RESTORE @Syntax</a:t>
            </a:r>
            <a:endParaRPr/>
          </a:p>
        </p:txBody>
      </p:sp>
      <p:sp>
        <p:nvSpPr>
          <p:cNvPr id="976" name="Google Shape;976;p101"/>
          <p:cNvSpPr txBox="1"/>
          <p:nvPr/>
        </p:nvSpPr>
        <p:spPr>
          <a:xfrm>
            <a:off x="602416" y="1895800"/>
            <a:ext cx="11340900" cy="3066300"/>
          </a:xfrm>
          <a:prstGeom prst="rect">
            <a:avLst/>
          </a:prstGeom>
          <a:noFill/>
          <a:ln>
            <a:noFill/>
          </a:ln>
        </p:spPr>
        <p:txBody>
          <a:bodyPr anchorCtr="0" anchor="t" bIns="121875" lIns="121875" spcFirstLastPara="1" rIns="121875" wrap="square" tIns="121875">
            <a:noAutofit/>
          </a:bodyPr>
          <a:lstStyle/>
          <a:p>
            <a:pPr indent="0" lvl="0" marL="0" rtl="0" algn="l">
              <a:lnSpc>
                <a:spcPct val="115000"/>
              </a:lnSpc>
              <a:spcBef>
                <a:spcPts val="1300"/>
              </a:spcBef>
              <a:spcAft>
                <a:spcPts val="0"/>
              </a:spcAft>
              <a:buNone/>
            </a:pPr>
            <a:r>
              <a:rPr lang="en" sz="1450">
                <a:solidFill>
                  <a:srgbClr val="052247"/>
                </a:solidFill>
                <a:highlight>
                  <a:srgbClr val="F2F2F2"/>
                </a:highlight>
                <a:latin typeface="Courier New"/>
                <a:ea typeface="Courier New"/>
                <a:cs typeface="Courier New"/>
                <a:sym typeface="Courier New"/>
              </a:rPr>
              <a:t>RESTORE [ TABLE ] table_name [ TO ] time_travel_version</a:t>
            </a:r>
            <a:endParaRPr sz="1450">
              <a:solidFill>
                <a:srgbClr val="052247"/>
              </a:solidFill>
              <a:highlight>
                <a:srgbClr val="F2F2F2"/>
              </a:highlight>
              <a:latin typeface="Courier New"/>
              <a:ea typeface="Courier New"/>
              <a:cs typeface="Courier New"/>
              <a:sym typeface="Courier New"/>
            </a:endParaRPr>
          </a:p>
          <a:p>
            <a:pPr indent="0" lvl="0" marL="0" rtl="0" algn="l">
              <a:lnSpc>
                <a:spcPct val="115000"/>
              </a:lnSpc>
              <a:spcBef>
                <a:spcPts val="1300"/>
              </a:spcBef>
              <a:spcAft>
                <a:spcPts val="0"/>
              </a:spcAft>
              <a:buNone/>
            </a:pPr>
            <a:r>
              <a:t/>
            </a:r>
            <a:endParaRPr sz="1450">
              <a:solidFill>
                <a:srgbClr val="052247"/>
              </a:solidFill>
              <a:highlight>
                <a:srgbClr val="F2F2F2"/>
              </a:highlight>
              <a:latin typeface="Courier New"/>
              <a:ea typeface="Courier New"/>
              <a:cs typeface="Courier New"/>
              <a:sym typeface="Courier New"/>
            </a:endParaRPr>
          </a:p>
          <a:p>
            <a:pPr indent="0" lvl="0" marL="0" rtl="0" algn="l">
              <a:lnSpc>
                <a:spcPct val="115000"/>
              </a:lnSpc>
              <a:spcBef>
                <a:spcPts val="1300"/>
              </a:spcBef>
              <a:spcAft>
                <a:spcPts val="0"/>
              </a:spcAft>
              <a:buNone/>
            </a:pPr>
            <a:r>
              <a:rPr lang="en" sz="1450">
                <a:solidFill>
                  <a:srgbClr val="052247"/>
                </a:solidFill>
                <a:highlight>
                  <a:srgbClr val="F2F2F2"/>
                </a:highlight>
                <a:latin typeface="Courier New"/>
                <a:ea typeface="Courier New"/>
                <a:cs typeface="Courier New"/>
                <a:sym typeface="Courier New"/>
              </a:rPr>
              <a:t>time_travel_version</a:t>
            </a:r>
            <a:endParaRPr sz="1450">
              <a:solidFill>
                <a:srgbClr val="052247"/>
              </a:solidFill>
              <a:highlight>
                <a:srgbClr val="F2F2F2"/>
              </a:highlight>
              <a:latin typeface="Courier New"/>
              <a:ea typeface="Courier New"/>
              <a:cs typeface="Courier New"/>
              <a:sym typeface="Courier New"/>
            </a:endParaRPr>
          </a:p>
          <a:p>
            <a:pPr indent="0" lvl="0" marL="0" rtl="0" algn="l">
              <a:lnSpc>
                <a:spcPct val="115000"/>
              </a:lnSpc>
              <a:spcBef>
                <a:spcPts val="1300"/>
              </a:spcBef>
              <a:spcAft>
                <a:spcPts val="0"/>
              </a:spcAft>
              <a:buNone/>
            </a:pPr>
            <a:r>
              <a:rPr lang="en" sz="1450">
                <a:solidFill>
                  <a:srgbClr val="052247"/>
                </a:solidFill>
                <a:highlight>
                  <a:srgbClr val="F2F2F2"/>
                </a:highlight>
                <a:latin typeface="Courier New"/>
                <a:ea typeface="Courier New"/>
                <a:cs typeface="Courier New"/>
                <a:sym typeface="Courier New"/>
              </a:rPr>
              <a:t> { TIMESTAMP AS OF timestamp_expression </a:t>
            </a:r>
            <a:r>
              <a:rPr lang="en" sz="1450">
                <a:solidFill>
                  <a:srgbClr val="3F7F5F"/>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1300"/>
              </a:spcBef>
              <a:spcAft>
                <a:spcPts val="0"/>
              </a:spcAft>
              <a:buNone/>
            </a:pPr>
            <a:r>
              <a:rPr lang="en" sz="1450">
                <a:solidFill>
                  <a:srgbClr val="052247"/>
                </a:solidFill>
                <a:highlight>
                  <a:srgbClr val="F2F2F2"/>
                </a:highlight>
                <a:latin typeface="Courier New"/>
                <a:ea typeface="Courier New"/>
                <a:cs typeface="Courier New"/>
                <a:sym typeface="Courier New"/>
              </a:rPr>
              <a:t>   VERSION AS OF version }</a:t>
            </a:r>
            <a:endParaRPr sz="2500">
              <a:latin typeface="Courier New"/>
              <a:ea typeface="Courier New"/>
              <a:cs typeface="Courier New"/>
              <a:sym typeface="Courier New"/>
            </a:endParaRPr>
          </a:p>
          <a:p>
            <a:pPr indent="0" lvl="0" marL="0" rtl="0" algn="l">
              <a:lnSpc>
                <a:spcPct val="115000"/>
              </a:lnSpc>
              <a:spcBef>
                <a:spcPts val="1300"/>
              </a:spcBef>
              <a:spcAft>
                <a:spcPts val="1300"/>
              </a:spcAft>
              <a:buNone/>
            </a:pPr>
            <a:r>
              <a:t/>
            </a:r>
            <a:endParaRPr sz="1600">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RESTORE Examples</a:t>
            </a:r>
            <a:endParaRPr/>
          </a:p>
        </p:txBody>
      </p:sp>
      <p:sp>
        <p:nvSpPr>
          <p:cNvPr id="982" name="Google Shape;982;p102"/>
          <p:cNvSpPr txBox="1"/>
          <p:nvPr/>
        </p:nvSpPr>
        <p:spPr>
          <a:xfrm>
            <a:off x="348125" y="1357225"/>
            <a:ext cx="11595300" cy="5152500"/>
          </a:xfrm>
          <a:prstGeom prst="rect">
            <a:avLst/>
          </a:prstGeom>
          <a:noFill/>
          <a:ln>
            <a:noFill/>
          </a:ln>
        </p:spPr>
        <p:txBody>
          <a:bodyPr anchorCtr="0" anchor="t" bIns="121875" lIns="121875" spcFirstLastPara="1" rIns="121875" wrap="square" tIns="121875">
            <a:noAutofit/>
          </a:bodyPr>
          <a:lstStyle/>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 Restore the employee table to a specific timestamp</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&gt;</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TABLE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employee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TO</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TIMESTAMP</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AS</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OF</a:t>
            </a:r>
            <a:r>
              <a:rPr b="1" lang="en" sz="1050">
                <a:solidFill>
                  <a:srgbClr val="BBBBBB"/>
                </a:solidFill>
                <a:highlight>
                  <a:srgbClr val="F2F2F2"/>
                </a:highlight>
                <a:latin typeface="Courier New"/>
                <a:ea typeface="Courier New"/>
                <a:cs typeface="Courier New"/>
                <a:sym typeface="Courier New"/>
              </a:rPr>
              <a:t> </a:t>
            </a:r>
            <a:r>
              <a:rPr b="1" lang="en" sz="1050">
                <a:solidFill>
                  <a:srgbClr val="2A00FF"/>
                </a:solidFill>
                <a:highlight>
                  <a:srgbClr val="F2F2F2"/>
                </a:highlight>
                <a:latin typeface="Courier New"/>
                <a:ea typeface="Courier New"/>
                <a:cs typeface="Courier New"/>
                <a:sym typeface="Courier New"/>
              </a:rPr>
              <a:t>'2022-08-02 00:00:00'</a:t>
            </a:r>
            <a:r>
              <a:rPr b="1" lang="en" sz="1050">
                <a:solidFill>
                  <a:srgbClr val="052247"/>
                </a:solidFill>
                <a:highlight>
                  <a:srgbClr val="F2F2F2"/>
                </a:highlight>
                <a:latin typeface="Courier New"/>
                <a:ea typeface="Courier New"/>
                <a:cs typeface="Courier New"/>
                <a:sym typeface="Courier New"/>
              </a:rPr>
              <a:t>;</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table_size_after_restore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num_of_files_after_restore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num_removed_files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num_restored_files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removed_files_size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restored_files_size</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100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3</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574</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 Restore the employee table to a specific version number retrieved from DESCRIBE HISTORY employee</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&gt;</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TABLE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employee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TO</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VERSION</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AS</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OF</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a:t>
            </a:r>
            <a:r>
              <a:rPr b="1" lang="en" sz="1050">
                <a:solidFill>
                  <a:srgbClr val="052247"/>
                </a:solidFill>
                <a:highlight>
                  <a:srgbClr val="F2F2F2"/>
                </a:highlight>
                <a:latin typeface="Courier New"/>
                <a:ea typeface="Courier New"/>
                <a:cs typeface="Courier New"/>
                <a:sym typeface="Courier New"/>
              </a:rPr>
              <a:t>;</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table_size_after_restore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num_of_files_after_restore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num_removed_files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num_restored_files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removed_files_size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restored_files_size</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100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3</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574</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 Restore the employee table to the state it was in an hour ago</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3F7F5F"/>
                </a:solidFill>
                <a:highlight>
                  <a:srgbClr val="F2F2F2"/>
                </a:highlight>
                <a:latin typeface="Courier New"/>
                <a:ea typeface="Courier New"/>
                <a:cs typeface="Courier New"/>
                <a:sym typeface="Courier New"/>
              </a:rPr>
              <a:t>&gt;</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TABLE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employee</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TO</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TIMESTAMP</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AS</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OF</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current_timestamp</a:t>
            </a:r>
            <a:r>
              <a:rPr b="1" lang="en" sz="1050">
                <a:solidFill>
                  <a:srgbClr val="052247"/>
                </a:solidFill>
                <a:highlight>
                  <a:srgbClr val="F2F2F2"/>
                </a:highlight>
                <a:latin typeface="Courier New"/>
                <a:ea typeface="Courier New"/>
                <a:cs typeface="Courier New"/>
                <a:sym typeface="Courier New"/>
              </a:rPr>
              <a:t>()</a:t>
            </a:r>
            <a:r>
              <a:rPr b="1" lang="en" sz="1050">
                <a:solidFill>
                  <a:srgbClr val="BBBBBB"/>
                </a:solidFill>
                <a:highlight>
                  <a:srgbClr val="F2F2F2"/>
                </a:highlight>
                <a:latin typeface="Courier New"/>
                <a:ea typeface="Courier New"/>
                <a:cs typeface="Courier New"/>
                <a:sym typeface="Courier New"/>
              </a:rPr>
              <a:t> </a:t>
            </a:r>
            <a:r>
              <a:rPr b="1" lang="en" sz="1050">
                <a:solidFill>
                  <a:srgbClr val="3F7F5F"/>
                </a:solidFill>
                <a:highlight>
                  <a:srgbClr val="F2F2F2"/>
                </a:highlight>
                <a:latin typeface="Courier New"/>
                <a:ea typeface="Courier New"/>
                <a:cs typeface="Courier New"/>
                <a:sym typeface="Courier New"/>
              </a:rPr>
              <a:t>-</a:t>
            </a:r>
            <a:r>
              <a:rPr b="1" lang="en" sz="1050">
                <a:solidFill>
                  <a:srgbClr val="BBBBBB"/>
                </a:solidFill>
                <a:highlight>
                  <a:srgbClr val="F2F2F2"/>
                </a:highlight>
                <a:latin typeface="Courier New"/>
                <a:ea typeface="Courier New"/>
                <a:cs typeface="Courier New"/>
                <a:sym typeface="Courier New"/>
              </a:rPr>
              <a:t> </a:t>
            </a:r>
            <a:r>
              <a:rPr b="1" lang="en" sz="1050">
                <a:solidFill>
                  <a:srgbClr val="7F0055"/>
                </a:solidFill>
                <a:highlight>
                  <a:srgbClr val="F2F2F2"/>
                </a:highlight>
                <a:latin typeface="Courier New"/>
                <a:ea typeface="Courier New"/>
                <a:cs typeface="Courier New"/>
                <a:sym typeface="Courier New"/>
              </a:rPr>
              <a:t>INTERVAL</a:t>
            </a:r>
            <a:r>
              <a:rPr b="1" lang="en" sz="1050">
                <a:solidFill>
                  <a:srgbClr val="BBBBBB"/>
                </a:solidFill>
                <a:highlight>
                  <a:srgbClr val="F2F2F2"/>
                </a:highlight>
                <a:latin typeface="Courier New"/>
                <a:ea typeface="Courier New"/>
                <a:cs typeface="Courier New"/>
                <a:sym typeface="Courier New"/>
              </a:rPr>
              <a:t> </a:t>
            </a:r>
            <a:r>
              <a:rPr b="1" lang="en" sz="1050">
                <a:solidFill>
                  <a:srgbClr val="2A00FF"/>
                </a:solidFill>
                <a:highlight>
                  <a:srgbClr val="F2F2F2"/>
                </a:highlight>
                <a:latin typeface="Courier New"/>
                <a:ea typeface="Courier New"/>
                <a:cs typeface="Courier New"/>
                <a:sym typeface="Courier New"/>
              </a:rPr>
              <a:t>'1'</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HOUR;</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table_size_after_restore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num_of_files_after_restore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num_removed_files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num_restored_files</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removed_files_size</a:t>
            </a:r>
            <a:r>
              <a:rPr b="1" lang="en" sz="1050">
                <a:solidFill>
                  <a:srgbClr val="BBBBBB"/>
                </a:solidFill>
                <a:highlight>
                  <a:srgbClr val="F2F2F2"/>
                </a:highlight>
                <a:latin typeface="Courier New"/>
                <a:ea typeface="Courier New"/>
                <a:cs typeface="Courier New"/>
                <a:sym typeface="Courier New"/>
              </a:rPr>
              <a:t> </a:t>
            </a:r>
            <a:r>
              <a:rPr b="1" lang="en" sz="1050">
                <a:solidFill>
                  <a:srgbClr val="052247"/>
                </a:solidFill>
                <a:highlight>
                  <a:srgbClr val="F2F2F2"/>
                </a:highlight>
                <a:latin typeface="Courier New"/>
                <a:ea typeface="Courier New"/>
                <a:cs typeface="Courier New"/>
                <a:sym typeface="Courier New"/>
              </a:rPr>
              <a:t>restored_files_size</a:t>
            </a:r>
            <a:endParaRPr b="1" sz="10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100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3</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1</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574</a:t>
            </a:r>
            <a:r>
              <a:rPr b="1" lang="en" sz="1050">
                <a:solidFill>
                  <a:srgbClr val="BBBBBB"/>
                </a:solidFill>
                <a:highlight>
                  <a:srgbClr val="F2F2F2"/>
                </a:highlight>
                <a:latin typeface="Courier New"/>
                <a:ea typeface="Courier New"/>
                <a:cs typeface="Courier New"/>
                <a:sym typeface="Courier New"/>
              </a:rPr>
              <a:t>                   </a:t>
            </a:r>
            <a:r>
              <a:rPr b="1" lang="en" sz="1050">
                <a:solidFill>
                  <a:srgbClr val="666666"/>
                </a:solidFill>
                <a:highlight>
                  <a:srgbClr val="F2F2F2"/>
                </a:highlight>
                <a:latin typeface="Courier New"/>
                <a:ea typeface="Courier New"/>
                <a:cs typeface="Courier New"/>
                <a:sym typeface="Courier New"/>
              </a:rPr>
              <a:t>0</a:t>
            </a:r>
            <a:endParaRPr b="1" sz="1050">
              <a:solidFill>
                <a:srgbClr val="666666"/>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t/>
            </a:r>
            <a:endParaRPr b="1" sz="1550">
              <a:solidFill>
                <a:srgbClr val="052247"/>
              </a:solidFill>
              <a:highlight>
                <a:srgbClr val="F2F2F2"/>
              </a:highlight>
              <a:latin typeface="Courier New"/>
              <a:ea typeface="Courier New"/>
              <a:cs typeface="Courier New"/>
              <a:sym typeface="Courier New"/>
            </a:endParaRPr>
          </a:p>
          <a:p>
            <a:pPr indent="0" lvl="0" marL="0" rtl="0" algn="l">
              <a:lnSpc>
                <a:spcPct val="115000"/>
              </a:lnSpc>
              <a:spcBef>
                <a:spcPts val="1300"/>
              </a:spcBef>
              <a:spcAft>
                <a:spcPts val="1300"/>
              </a:spcAft>
              <a:buNone/>
            </a:pPr>
            <a:r>
              <a:t/>
            </a:r>
            <a:endParaRPr sz="1700">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0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
              <a:t>Vacuum Table</a:t>
            </a:r>
            <a:r>
              <a:rPr lang="en"/>
              <a:t> </a:t>
            </a:r>
            <a:endParaRPr/>
          </a:p>
        </p:txBody>
      </p:sp>
      <p:sp>
        <p:nvSpPr>
          <p:cNvPr id="988" name="Google Shape;988;p103"/>
          <p:cNvSpPr txBox="1"/>
          <p:nvPr/>
        </p:nvSpPr>
        <p:spPr>
          <a:xfrm>
            <a:off x="394550" y="1895800"/>
            <a:ext cx="11548800" cy="4092000"/>
          </a:xfrm>
          <a:prstGeom prst="rect">
            <a:avLst/>
          </a:prstGeom>
          <a:noFill/>
          <a:ln>
            <a:noFill/>
          </a:ln>
        </p:spPr>
        <p:txBody>
          <a:bodyPr anchorCtr="0" anchor="t" bIns="121875" lIns="121875" spcFirstLastPara="1" rIns="121875" wrap="square" tIns="121875">
            <a:noAutofit/>
          </a:bodyPr>
          <a:lstStyle/>
          <a:p>
            <a:pPr indent="0" lvl="0" marL="114300" marR="114300" rtl="0" algn="l">
              <a:lnSpc>
                <a:spcPct val="150000"/>
              </a:lnSpc>
              <a:spcBef>
                <a:spcPts val="0"/>
              </a:spcBef>
              <a:spcAft>
                <a:spcPts val="0"/>
              </a:spcAft>
              <a:buNone/>
            </a:pPr>
            <a:r>
              <a:rPr lang="en" sz="1250">
                <a:solidFill>
                  <a:srgbClr val="052247"/>
                </a:solidFill>
                <a:highlight>
                  <a:srgbClr val="FFFFFF"/>
                </a:highlight>
                <a:latin typeface="Courier New"/>
                <a:ea typeface="Courier New"/>
                <a:cs typeface="Courier New"/>
                <a:sym typeface="Courier New"/>
              </a:rPr>
              <a:t>VACUUM</a:t>
            </a:r>
            <a:r>
              <a:rPr lang="en">
                <a:solidFill>
                  <a:srgbClr val="1B3139"/>
                </a:solidFill>
                <a:highlight>
                  <a:srgbClr val="FFFFFF"/>
                </a:highlight>
              </a:rPr>
              <a:t> removes all files from the table directory that are not managed by Delta, as well as data files that are no longer in the latest state of the transaction log for the table and are older than a retention threshold. </a:t>
            </a:r>
            <a:r>
              <a:rPr lang="en" sz="1250">
                <a:solidFill>
                  <a:srgbClr val="052247"/>
                </a:solidFill>
                <a:highlight>
                  <a:srgbClr val="FFFFFF"/>
                </a:highlight>
                <a:latin typeface="Courier New"/>
                <a:ea typeface="Courier New"/>
                <a:cs typeface="Courier New"/>
                <a:sym typeface="Courier New"/>
              </a:rPr>
              <a:t>VACUUM</a:t>
            </a:r>
            <a:r>
              <a:rPr lang="en">
                <a:solidFill>
                  <a:srgbClr val="1B3139"/>
                </a:solidFill>
                <a:highlight>
                  <a:srgbClr val="FFFFFF"/>
                </a:highlight>
              </a:rPr>
              <a:t> will skip all directories that begin with an underscore (</a:t>
            </a:r>
            <a:r>
              <a:rPr lang="en" sz="1250">
                <a:solidFill>
                  <a:srgbClr val="052247"/>
                </a:solidFill>
                <a:highlight>
                  <a:srgbClr val="FFFFFF"/>
                </a:highlight>
                <a:latin typeface="Courier New"/>
                <a:ea typeface="Courier New"/>
                <a:cs typeface="Courier New"/>
                <a:sym typeface="Courier New"/>
              </a:rPr>
              <a:t>_</a:t>
            </a:r>
            <a:r>
              <a:rPr lang="en">
                <a:solidFill>
                  <a:srgbClr val="1B3139"/>
                </a:solidFill>
                <a:highlight>
                  <a:srgbClr val="FFFFFF"/>
                </a:highlight>
              </a:rPr>
              <a:t>), which includes the </a:t>
            </a:r>
            <a:r>
              <a:rPr lang="en" sz="1250">
                <a:solidFill>
                  <a:srgbClr val="052247"/>
                </a:solidFill>
                <a:highlight>
                  <a:srgbClr val="FFFFFF"/>
                </a:highlight>
                <a:latin typeface="Courier New"/>
                <a:ea typeface="Courier New"/>
                <a:cs typeface="Courier New"/>
                <a:sym typeface="Courier New"/>
              </a:rPr>
              <a:t>_delta_log</a:t>
            </a:r>
            <a:r>
              <a:rPr lang="en">
                <a:solidFill>
                  <a:srgbClr val="1B3139"/>
                </a:solidFill>
                <a:highlight>
                  <a:srgbClr val="FFFFFF"/>
                </a:highlight>
              </a:rPr>
              <a:t>. Partitioning your table on a column that begins with an underscore is an exception to this rule; </a:t>
            </a:r>
            <a:r>
              <a:rPr lang="en" sz="1250">
                <a:solidFill>
                  <a:srgbClr val="052247"/>
                </a:solidFill>
                <a:highlight>
                  <a:srgbClr val="FFFFFF"/>
                </a:highlight>
                <a:latin typeface="Courier New"/>
                <a:ea typeface="Courier New"/>
                <a:cs typeface="Courier New"/>
                <a:sym typeface="Courier New"/>
              </a:rPr>
              <a:t>VACUUM</a:t>
            </a:r>
            <a:r>
              <a:rPr lang="en">
                <a:solidFill>
                  <a:srgbClr val="1B3139"/>
                </a:solidFill>
                <a:highlight>
                  <a:srgbClr val="FFFFFF"/>
                </a:highlight>
              </a:rPr>
              <a:t> scans all valid partitions included in the target Delta table. Delta table data files are deleted according to the time they have been logically removed from Delta’s transaction log plus retention hours, not their modification timestamps on the storage system. The default threshold is 7 days.</a:t>
            </a:r>
            <a:endParaRPr sz="2700">
              <a:latin typeface="Courier New"/>
              <a:ea typeface="Courier New"/>
              <a:cs typeface="Courier New"/>
              <a:sym typeface="Courier New"/>
            </a:endParaRPr>
          </a:p>
          <a:p>
            <a:pPr indent="0" lvl="0" marL="0" marR="114300" rtl="0" algn="l">
              <a:lnSpc>
                <a:spcPct val="150000"/>
              </a:lnSpc>
              <a:spcBef>
                <a:spcPts val="0"/>
              </a:spcBef>
              <a:spcAft>
                <a:spcPts val="0"/>
              </a:spcAft>
              <a:buNone/>
            </a:pPr>
            <a:r>
              <a:t/>
            </a:r>
            <a:endParaRPr sz="2700" u="sng">
              <a:latin typeface="Courier New"/>
              <a:ea typeface="Courier New"/>
              <a:cs typeface="Courier New"/>
              <a:sym typeface="Courier New"/>
            </a:endParaRPr>
          </a:p>
          <a:p>
            <a:pPr indent="0" lvl="0" marL="0" rtl="0" algn="l">
              <a:lnSpc>
                <a:spcPct val="115000"/>
              </a:lnSpc>
              <a:spcBef>
                <a:spcPts val="1300"/>
              </a:spcBef>
              <a:spcAft>
                <a:spcPts val="1300"/>
              </a:spcAft>
              <a:buNone/>
            </a:pPr>
            <a:r>
              <a:rPr b="1" lang="en" sz="1450">
                <a:solidFill>
                  <a:srgbClr val="FF3621"/>
                </a:solidFill>
                <a:highlight>
                  <a:srgbClr val="F2F2F2"/>
                </a:highlight>
                <a:latin typeface="Courier New"/>
                <a:ea typeface="Courier New"/>
                <a:cs typeface="Courier New"/>
                <a:sym typeface="Courier New"/>
              </a:rPr>
              <a:t>VACUUM table_name [RETAIN num HOURS] [DRY RUN]</a:t>
            </a:r>
            <a:endParaRPr sz="3200">
              <a:solidFill>
                <a:srgbClr val="FF3621"/>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04"/>
          <p:cNvSpPr txBox="1"/>
          <p:nvPr>
            <p:ph type="title"/>
          </p:nvPr>
        </p:nvSpPr>
        <p:spPr>
          <a:xfrm>
            <a:off x="614332" y="3688291"/>
            <a:ext cx="14516400" cy="17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OPTIMIZE and Auto-OPTIMIZE</a:t>
            </a:r>
            <a:endParaRPr sz="3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nvSpPr>
        <p:spPr>
          <a:xfrm>
            <a:off x="2665475" y="2226800"/>
            <a:ext cx="6858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latin typeface="Inconsolata"/>
              <a:ea typeface="Inconsolata"/>
              <a:cs typeface="Inconsolata"/>
              <a:sym typeface="Inconsolata"/>
            </a:endParaRPr>
          </a:p>
        </p:txBody>
      </p:sp>
      <p:sp>
        <p:nvSpPr>
          <p:cNvPr id="438" name="Google Shape;438;p60"/>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Medallion Architecture / Multi Hop Architecture</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439" name="Google Shape;439;p60"/>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40" name="Google Shape;440;p60"/>
          <p:cNvPicPr preferRelativeResize="0"/>
          <p:nvPr/>
        </p:nvPicPr>
        <p:blipFill>
          <a:blip r:embed="rId3">
            <a:alphaModFix/>
          </a:blip>
          <a:stretch>
            <a:fillRect/>
          </a:stretch>
        </p:blipFill>
        <p:spPr>
          <a:xfrm>
            <a:off x="605900" y="909975"/>
            <a:ext cx="10836649" cy="57887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5"/>
          <p:cNvSpPr txBox="1"/>
          <p:nvPr>
            <p:ph type="title"/>
          </p:nvPr>
        </p:nvSpPr>
        <p:spPr>
          <a:xfrm>
            <a:off x="460864" y="365126"/>
            <a:ext cx="11257200" cy="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t>Data Housekeeping</a:t>
            </a:r>
            <a:endParaRPr b="1" sz="2300"/>
          </a:p>
        </p:txBody>
      </p:sp>
      <p:sp>
        <p:nvSpPr>
          <p:cNvPr id="1001" name="Google Shape;1001;p105"/>
          <p:cNvSpPr txBox="1"/>
          <p:nvPr>
            <p:ph idx="1" type="body"/>
          </p:nvPr>
        </p:nvSpPr>
        <p:spPr>
          <a:xfrm>
            <a:off x="460864" y="1585913"/>
            <a:ext cx="11257200" cy="45909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2000">
                <a:solidFill>
                  <a:srgbClr val="FF3620"/>
                </a:solidFill>
              </a:rPr>
              <a:t>OPTIMIZE for increased read performance</a:t>
            </a:r>
            <a:endParaRPr b="1" sz="2000">
              <a:solidFill>
                <a:srgbClr val="FF3620"/>
              </a:solidFill>
            </a:endParaRPr>
          </a:p>
          <a:p>
            <a:pPr indent="-412750" lvl="0" marL="609600" marR="0" rtl="0" algn="l">
              <a:lnSpc>
                <a:spcPct val="115000"/>
              </a:lnSpc>
              <a:spcBef>
                <a:spcPts val="0"/>
              </a:spcBef>
              <a:spcAft>
                <a:spcPts val="0"/>
              </a:spcAft>
              <a:buSzPts val="1700"/>
              <a:buChar char="▪"/>
            </a:pPr>
            <a:r>
              <a:rPr lang="en" sz="1600">
                <a:solidFill>
                  <a:srgbClr val="000000"/>
                </a:solidFill>
              </a:rPr>
              <a:t>Delta </a:t>
            </a:r>
            <a:r>
              <a:rPr lang="en" sz="1600" u="sng">
                <a:solidFill>
                  <a:schemeClr val="hlink"/>
                </a:solidFill>
                <a:hlinkClick r:id="rId3"/>
              </a:rPr>
              <a:t>optimization</a:t>
            </a:r>
            <a:r>
              <a:rPr lang="en" sz="1600">
                <a:solidFill>
                  <a:srgbClr val="000000"/>
                </a:solidFill>
              </a:rPr>
              <a:t> is about merging small file writes into larger chunk files for efficient querying on the tables</a:t>
            </a:r>
            <a:endParaRPr sz="1600">
              <a:solidFill>
                <a:srgbClr val="000000"/>
              </a:solidFill>
            </a:endParaRPr>
          </a:p>
          <a:p>
            <a:pPr indent="-406400" lvl="0" marL="609600" marR="0" rtl="0" algn="l">
              <a:lnSpc>
                <a:spcPct val="115000"/>
              </a:lnSpc>
              <a:spcBef>
                <a:spcPts val="0"/>
              </a:spcBef>
              <a:spcAft>
                <a:spcPts val="0"/>
              </a:spcAft>
              <a:buSzPts val="1600"/>
              <a:buChar char="▪"/>
            </a:pPr>
            <a:r>
              <a:rPr lang="en" sz="1600">
                <a:solidFill>
                  <a:srgbClr val="000000"/>
                </a:solidFill>
              </a:rPr>
              <a:t>Delta optimization should be scheduled in off-load hours to avoid any impact on running processes.</a:t>
            </a:r>
            <a:r>
              <a:rPr lang="en" sz="1600">
                <a:solidFill>
                  <a:srgbClr val="000000"/>
                </a:solidFill>
              </a:rPr>
              <a:t> </a:t>
            </a:r>
            <a:endParaRPr sz="1600">
              <a:solidFill>
                <a:srgbClr val="000000"/>
              </a:solidFill>
            </a:endParaRPr>
          </a:p>
          <a:p>
            <a:pPr indent="-406400" lvl="0" marL="609600" marR="0" rtl="0" algn="l">
              <a:lnSpc>
                <a:spcPct val="115000"/>
              </a:lnSpc>
              <a:spcBef>
                <a:spcPts val="0"/>
              </a:spcBef>
              <a:spcAft>
                <a:spcPts val="0"/>
              </a:spcAft>
              <a:buSzPts val="1600"/>
              <a:buChar char="▪"/>
            </a:pPr>
            <a:r>
              <a:rPr lang="en" sz="1600">
                <a:solidFill>
                  <a:srgbClr val="000000"/>
                </a:solidFill>
              </a:rPr>
              <a:t>Scheduling optimization depends on a combination of 2 factors :</a:t>
            </a:r>
            <a:endParaRPr sz="1600">
              <a:solidFill>
                <a:srgbClr val="000000"/>
              </a:solidFill>
            </a:endParaRPr>
          </a:p>
          <a:p>
            <a:pPr indent="-406400" lvl="1" marL="1219200" marR="0" rtl="0" algn="l">
              <a:lnSpc>
                <a:spcPct val="115000"/>
              </a:lnSpc>
              <a:spcBef>
                <a:spcPts val="0"/>
              </a:spcBef>
              <a:spcAft>
                <a:spcPts val="0"/>
              </a:spcAft>
              <a:buSzPts val="1600"/>
              <a:buChar char="▪"/>
            </a:pPr>
            <a:r>
              <a:rPr lang="en" sz="1600">
                <a:solidFill>
                  <a:srgbClr val="000000"/>
                </a:solidFill>
              </a:rPr>
              <a:t>Data Write frequency</a:t>
            </a:r>
            <a:endParaRPr sz="1600">
              <a:solidFill>
                <a:srgbClr val="000000"/>
              </a:solidFill>
            </a:endParaRPr>
          </a:p>
          <a:p>
            <a:pPr indent="-406400" lvl="1" marL="1219200" marR="0" rtl="0" algn="l">
              <a:lnSpc>
                <a:spcPct val="115000"/>
              </a:lnSpc>
              <a:spcBef>
                <a:spcPts val="0"/>
              </a:spcBef>
              <a:spcAft>
                <a:spcPts val="0"/>
              </a:spcAft>
              <a:buSzPts val="1600"/>
              <a:buChar char="▪"/>
            </a:pPr>
            <a:r>
              <a:rPr lang="en" sz="1600">
                <a:solidFill>
                  <a:srgbClr val="000000"/>
                </a:solidFill>
              </a:rPr>
              <a:t>Data Read frequency</a:t>
            </a:r>
            <a:endParaRPr sz="1600">
              <a:solidFill>
                <a:srgbClr val="000000"/>
              </a:solidFill>
            </a:endParaRPr>
          </a:p>
          <a:p>
            <a:pPr indent="0" lvl="0" marL="609600" marR="0" rtl="0" algn="l">
              <a:lnSpc>
                <a:spcPct val="115000"/>
              </a:lnSpc>
              <a:spcBef>
                <a:spcPts val="0"/>
              </a:spcBef>
              <a:spcAft>
                <a:spcPts val="0"/>
              </a:spcAft>
              <a:buNone/>
            </a:pPr>
            <a:r>
              <a:rPr lang="en" sz="1600">
                <a:solidFill>
                  <a:srgbClr val="000000"/>
                </a:solidFill>
              </a:rPr>
              <a:t>Optimization can be scheduled :</a:t>
            </a:r>
            <a:endParaRPr sz="1600">
              <a:solidFill>
                <a:srgbClr val="000000"/>
              </a:solidFill>
            </a:endParaRPr>
          </a:p>
          <a:p>
            <a:pPr indent="-406400" lvl="1" marL="1219200" marR="0" rtl="0" algn="l">
              <a:lnSpc>
                <a:spcPct val="115000"/>
              </a:lnSpc>
              <a:spcBef>
                <a:spcPts val="0"/>
              </a:spcBef>
              <a:spcAft>
                <a:spcPts val="0"/>
              </a:spcAft>
              <a:buSzPts val="1600"/>
              <a:buChar char="▪"/>
            </a:pPr>
            <a:r>
              <a:rPr lang="en" sz="1600">
                <a:solidFill>
                  <a:srgbClr val="000000"/>
                </a:solidFill>
              </a:rPr>
              <a:t>Every few hours : Data is written very frequently and read continuously ( in interval of minutes ) </a:t>
            </a:r>
            <a:endParaRPr sz="1600">
              <a:solidFill>
                <a:srgbClr val="000000"/>
              </a:solidFill>
            </a:endParaRPr>
          </a:p>
          <a:p>
            <a:pPr indent="-406400" lvl="1" marL="1219200" marR="0" rtl="0" algn="l">
              <a:lnSpc>
                <a:spcPct val="115000"/>
              </a:lnSpc>
              <a:spcBef>
                <a:spcPts val="0"/>
              </a:spcBef>
              <a:spcAft>
                <a:spcPts val="0"/>
              </a:spcAft>
              <a:buSzPts val="1600"/>
              <a:buChar char="▪"/>
            </a:pPr>
            <a:r>
              <a:rPr lang="en" sz="1600">
                <a:solidFill>
                  <a:srgbClr val="000000"/>
                </a:solidFill>
              </a:rPr>
              <a:t>Daily : Data is written 1-4 times daily and read very frequently ( in interval of minutes ) </a:t>
            </a:r>
            <a:endParaRPr sz="1600">
              <a:solidFill>
                <a:srgbClr val="000000"/>
              </a:solidFill>
            </a:endParaRPr>
          </a:p>
          <a:p>
            <a:pPr indent="-406400" lvl="1" marL="1219200" marR="0" rtl="0" algn="l">
              <a:lnSpc>
                <a:spcPct val="115000"/>
              </a:lnSpc>
              <a:spcBef>
                <a:spcPts val="0"/>
              </a:spcBef>
              <a:spcAft>
                <a:spcPts val="0"/>
              </a:spcAft>
              <a:buSzPts val="1600"/>
              <a:buChar char="▪"/>
            </a:pPr>
            <a:r>
              <a:rPr lang="en" sz="1600">
                <a:solidFill>
                  <a:srgbClr val="000000"/>
                </a:solidFill>
              </a:rPr>
              <a:t>Weekly : Data is written once a week and read very frequently </a:t>
            </a:r>
            <a:endParaRPr sz="1600">
              <a:solidFill>
                <a:srgbClr val="000000"/>
              </a:solidFill>
            </a:endParaRPr>
          </a:p>
          <a:p>
            <a:pPr indent="-406400" lvl="0" marL="609600" marR="0" rtl="0" algn="l">
              <a:lnSpc>
                <a:spcPct val="115000"/>
              </a:lnSpc>
              <a:spcBef>
                <a:spcPts val="0"/>
              </a:spcBef>
              <a:spcAft>
                <a:spcPts val="0"/>
              </a:spcAft>
              <a:buSzPts val="1600"/>
              <a:buChar char="▪"/>
            </a:pPr>
            <a:r>
              <a:rPr lang="en" sz="1600">
                <a:solidFill>
                  <a:srgbClr val="000000"/>
                </a:solidFill>
              </a:rPr>
              <a:t>Scheduled optimization is clubbed with z-order as well to help co-locate data for z-ordered columns in merged files.</a:t>
            </a:r>
            <a:r>
              <a:rPr lang="en" sz="1700"/>
              <a:t>  </a:t>
            </a:r>
            <a:endParaRPr sz="1700"/>
          </a:p>
          <a:p>
            <a:pPr indent="-412750" lvl="0" marL="609600" marR="0" rtl="0" algn="l">
              <a:lnSpc>
                <a:spcPct val="115000"/>
              </a:lnSpc>
              <a:spcBef>
                <a:spcPts val="0"/>
              </a:spcBef>
              <a:spcAft>
                <a:spcPts val="0"/>
              </a:spcAft>
              <a:buSzPts val="1700"/>
              <a:buChar char="▪"/>
            </a:pPr>
            <a:r>
              <a:rPr lang="en" sz="1700">
                <a:solidFill>
                  <a:schemeClr val="accent2"/>
                </a:solidFill>
              </a:rPr>
              <a:t>Target File Size: </a:t>
            </a:r>
            <a:r>
              <a:rPr lang="en" sz="1700">
                <a:solidFill>
                  <a:schemeClr val="dk1"/>
                </a:solidFill>
              </a:rPr>
              <a:t>~1GB (default) good for typical use cases. </a:t>
            </a:r>
            <a:endParaRPr sz="1700">
              <a:solidFill>
                <a:schemeClr val="dk1"/>
              </a:solidFill>
            </a:endParaRPr>
          </a:p>
          <a:p>
            <a:pPr indent="-412750" lvl="1" marL="1219200" marR="0" rtl="0" algn="l">
              <a:lnSpc>
                <a:spcPct val="115000"/>
              </a:lnSpc>
              <a:spcBef>
                <a:spcPts val="0"/>
              </a:spcBef>
              <a:spcAft>
                <a:spcPts val="0"/>
              </a:spcAft>
              <a:buSzPts val="1700"/>
              <a:buChar char="▪"/>
            </a:pPr>
            <a:r>
              <a:rPr lang="en" sz="1700">
                <a:solidFill>
                  <a:schemeClr val="dk1"/>
                </a:solidFill>
              </a:rPr>
              <a:t>Go with smaller size (64MB - 128MB) when doing </a:t>
            </a:r>
            <a:r>
              <a:rPr lang="en" sz="1700">
                <a:solidFill>
                  <a:schemeClr val="dk1"/>
                </a:solidFill>
                <a:latin typeface="Consolas"/>
                <a:ea typeface="Consolas"/>
                <a:cs typeface="Consolas"/>
                <a:sym typeface="Consolas"/>
              </a:rPr>
              <a:t>MERGE </a:t>
            </a:r>
            <a:r>
              <a:rPr lang="en" sz="1700">
                <a:solidFill>
                  <a:schemeClr val="dk1"/>
                </a:solidFill>
              </a:rPr>
              <a:t>(to reduce amount of data read.)</a:t>
            </a:r>
            <a:endParaRPr sz="17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06"/>
          <p:cNvSpPr txBox="1"/>
          <p:nvPr>
            <p:ph type="title"/>
          </p:nvPr>
        </p:nvSpPr>
        <p:spPr>
          <a:xfrm>
            <a:off x="460864" y="365126"/>
            <a:ext cx="11257200" cy="9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t>Data Housekeeping</a:t>
            </a:r>
            <a:endParaRPr b="1" sz="2300"/>
          </a:p>
        </p:txBody>
      </p:sp>
      <p:sp>
        <p:nvSpPr>
          <p:cNvPr id="1008" name="Google Shape;1008;p106"/>
          <p:cNvSpPr txBox="1"/>
          <p:nvPr>
            <p:ph idx="1" type="body"/>
          </p:nvPr>
        </p:nvSpPr>
        <p:spPr>
          <a:xfrm>
            <a:off x="501341" y="1448000"/>
            <a:ext cx="5895000" cy="46401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2000">
                <a:solidFill>
                  <a:srgbClr val="FF3620"/>
                </a:solidFill>
              </a:rPr>
              <a:t>AUTO-OPTIMIZE</a:t>
            </a:r>
            <a:endParaRPr b="1" sz="2000">
              <a:solidFill>
                <a:srgbClr val="FF3620"/>
              </a:solidFill>
            </a:endParaRPr>
          </a:p>
          <a:p>
            <a:pPr indent="-406400" lvl="0" marL="609600" marR="0" rtl="0" algn="l">
              <a:lnSpc>
                <a:spcPct val="115000"/>
              </a:lnSpc>
              <a:spcBef>
                <a:spcPts val="0"/>
              </a:spcBef>
              <a:spcAft>
                <a:spcPts val="0"/>
              </a:spcAft>
              <a:buSzPts val="1600"/>
              <a:buChar char="▪"/>
            </a:pPr>
            <a:r>
              <a:rPr lang="en" sz="1600">
                <a:solidFill>
                  <a:srgbClr val="FF3620"/>
                </a:solidFill>
                <a:highlight>
                  <a:srgbClr val="FFFFFF"/>
                </a:highlight>
              </a:rPr>
              <a:t>Optimize write</a:t>
            </a:r>
            <a:r>
              <a:rPr lang="en" sz="1600">
                <a:solidFill>
                  <a:srgbClr val="171717"/>
                </a:solidFill>
                <a:highlight>
                  <a:srgbClr val="FFFFFF"/>
                </a:highlight>
              </a:rPr>
              <a:t>: Databricks dynamically optimizes partition sizes based on the actual data, and attempts to write out approx 128 MB files for each table partition.</a:t>
            </a:r>
            <a:endParaRPr sz="1600">
              <a:solidFill>
                <a:srgbClr val="171717"/>
              </a:solidFill>
              <a:highlight>
                <a:srgbClr val="FFFFFF"/>
              </a:highlight>
            </a:endParaRPr>
          </a:p>
          <a:p>
            <a:pPr indent="-406400" lvl="1" marL="1219200" marR="0" rtl="0" algn="l">
              <a:lnSpc>
                <a:spcPct val="115000"/>
              </a:lnSpc>
              <a:spcBef>
                <a:spcPts val="0"/>
              </a:spcBef>
              <a:spcAft>
                <a:spcPts val="0"/>
              </a:spcAft>
              <a:buClr>
                <a:srgbClr val="171717"/>
              </a:buClr>
              <a:buSzPts val="1600"/>
              <a:buFont typeface="Arial"/>
              <a:buChar char="▪"/>
            </a:pPr>
            <a:r>
              <a:rPr lang="en" sz="1600">
                <a:solidFill>
                  <a:srgbClr val="171717"/>
                </a:solidFill>
                <a:highlight>
                  <a:srgbClr val="FFFFFF"/>
                </a:highlight>
              </a:rPr>
              <a:t>Set config</a:t>
            </a:r>
            <a:r>
              <a:rPr lang="en" sz="1600">
                <a:solidFill>
                  <a:srgbClr val="171717"/>
                </a:solidFill>
                <a:highlight>
                  <a:srgbClr val="FFFFFF"/>
                </a:highlight>
                <a:latin typeface="Arial"/>
                <a:ea typeface="Arial"/>
                <a:cs typeface="Arial"/>
                <a:sym typeface="Arial"/>
              </a:rPr>
              <a:t> </a:t>
            </a:r>
            <a:r>
              <a:rPr lang="en" sz="1300">
                <a:solidFill>
                  <a:srgbClr val="171717"/>
                </a:solidFill>
                <a:highlight>
                  <a:srgbClr val="E6E6E6"/>
                </a:highlight>
                <a:latin typeface="Consolas"/>
                <a:ea typeface="Consolas"/>
                <a:cs typeface="Consolas"/>
                <a:sym typeface="Consolas"/>
              </a:rPr>
              <a:t>delta.autoOptimize.optimizeWrite = true </a:t>
            </a:r>
            <a:r>
              <a:rPr lang="en" sz="1600">
                <a:solidFill>
                  <a:srgbClr val="171717"/>
                </a:solidFill>
                <a:highlight>
                  <a:srgbClr val="FFFFFF"/>
                </a:highlight>
              </a:rPr>
              <a:t>while table creation or alter table to enable </a:t>
            </a:r>
            <a:r>
              <a:rPr lang="en" sz="1600" u="sng">
                <a:solidFill>
                  <a:schemeClr val="hlink"/>
                </a:solidFill>
                <a:highlight>
                  <a:srgbClr val="FFFFFF"/>
                </a:highlight>
                <a:hlinkClick r:id="rId3"/>
              </a:rPr>
              <a:t>optimize write</a:t>
            </a:r>
            <a:r>
              <a:rPr lang="en" sz="1600">
                <a:solidFill>
                  <a:srgbClr val="171717"/>
                </a:solidFill>
                <a:highlight>
                  <a:srgbClr val="FFFFFF"/>
                </a:highlight>
              </a:rPr>
              <a:t>.</a:t>
            </a:r>
            <a:endParaRPr sz="1600">
              <a:solidFill>
                <a:srgbClr val="171717"/>
              </a:solidFill>
              <a:highlight>
                <a:srgbClr val="FFFFFF"/>
              </a:highlight>
            </a:endParaRPr>
          </a:p>
          <a:p>
            <a:pPr indent="-406400" lvl="0" marL="609600" marR="0" rtl="0" algn="l">
              <a:lnSpc>
                <a:spcPct val="115000"/>
              </a:lnSpc>
              <a:spcBef>
                <a:spcPts val="0"/>
              </a:spcBef>
              <a:spcAft>
                <a:spcPts val="0"/>
              </a:spcAft>
              <a:buSzPts val="1600"/>
              <a:buChar char="▪"/>
            </a:pPr>
            <a:r>
              <a:rPr lang="en" sz="1600">
                <a:solidFill>
                  <a:srgbClr val="FF3621"/>
                </a:solidFill>
                <a:highlight>
                  <a:srgbClr val="FFFFFF"/>
                </a:highlight>
              </a:rPr>
              <a:t>Auto Compaction:</a:t>
            </a:r>
            <a:r>
              <a:rPr lang="en" sz="1600">
                <a:solidFill>
                  <a:srgbClr val="171717"/>
                </a:solidFill>
                <a:highlight>
                  <a:srgbClr val="FFFFFF"/>
                </a:highlight>
                <a:latin typeface="Arial"/>
                <a:ea typeface="Arial"/>
                <a:cs typeface="Arial"/>
                <a:sym typeface="Arial"/>
              </a:rPr>
              <a:t> </a:t>
            </a:r>
            <a:r>
              <a:rPr lang="en" sz="1600">
                <a:solidFill>
                  <a:srgbClr val="171717"/>
                </a:solidFill>
                <a:highlight>
                  <a:srgbClr val="FFFFFF"/>
                </a:highlight>
              </a:rPr>
              <a:t>Databricks checks if files can further be compacted, and runs an </a:t>
            </a:r>
            <a:r>
              <a:rPr lang="en" sz="1600">
                <a:solidFill>
                  <a:srgbClr val="171717"/>
                </a:solidFill>
                <a:latin typeface="Consolas"/>
                <a:ea typeface="Consolas"/>
                <a:cs typeface="Consolas"/>
                <a:sym typeface="Consolas"/>
              </a:rPr>
              <a:t>OPTIMIZE</a:t>
            </a:r>
            <a:r>
              <a:rPr lang="en" sz="1600">
                <a:solidFill>
                  <a:srgbClr val="171717"/>
                </a:solidFill>
                <a:highlight>
                  <a:srgbClr val="FFFFFF"/>
                </a:highlight>
              </a:rPr>
              <a:t> job to further compact files for partitions that have the most number of small files.</a:t>
            </a:r>
            <a:endParaRPr sz="1600">
              <a:solidFill>
                <a:srgbClr val="171717"/>
              </a:solidFill>
              <a:highlight>
                <a:srgbClr val="FFFFFF"/>
              </a:highlight>
            </a:endParaRPr>
          </a:p>
          <a:p>
            <a:pPr indent="-406400" lvl="1" marL="1219200" rtl="0" algn="l">
              <a:lnSpc>
                <a:spcPct val="115000"/>
              </a:lnSpc>
              <a:spcBef>
                <a:spcPts val="0"/>
              </a:spcBef>
              <a:spcAft>
                <a:spcPts val="0"/>
              </a:spcAft>
              <a:buClr>
                <a:srgbClr val="171717"/>
              </a:buClr>
              <a:buSzPts val="1600"/>
              <a:buFont typeface="Arial"/>
              <a:buChar char="▪"/>
            </a:pPr>
            <a:r>
              <a:rPr lang="en" sz="1600">
                <a:solidFill>
                  <a:srgbClr val="171717"/>
                </a:solidFill>
                <a:highlight>
                  <a:srgbClr val="FFFFFF"/>
                </a:highlight>
              </a:rPr>
              <a:t>Set config</a:t>
            </a:r>
            <a:r>
              <a:rPr lang="en" sz="1600">
                <a:solidFill>
                  <a:srgbClr val="171717"/>
                </a:solidFill>
                <a:highlight>
                  <a:srgbClr val="FFFFFF"/>
                </a:highlight>
                <a:latin typeface="Arial"/>
                <a:ea typeface="Arial"/>
                <a:cs typeface="Arial"/>
                <a:sym typeface="Arial"/>
              </a:rPr>
              <a:t> </a:t>
            </a:r>
            <a:r>
              <a:rPr lang="en" sz="1300">
                <a:solidFill>
                  <a:srgbClr val="171717"/>
                </a:solidFill>
                <a:highlight>
                  <a:srgbClr val="E6E6E6"/>
                </a:highlight>
                <a:latin typeface="Consolas"/>
                <a:ea typeface="Consolas"/>
                <a:cs typeface="Consolas"/>
                <a:sym typeface="Consolas"/>
              </a:rPr>
              <a:t>delta.autoOptimize.autoCompact = true </a:t>
            </a:r>
            <a:r>
              <a:rPr lang="en" sz="1600">
                <a:solidFill>
                  <a:srgbClr val="171717"/>
                </a:solidFill>
                <a:highlight>
                  <a:srgbClr val="FFFFFF"/>
                </a:highlight>
              </a:rPr>
              <a:t>while table creation or alter table to enable </a:t>
            </a:r>
            <a:r>
              <a:rPr lang="en" sz="1600" u="sng">
                <a:solidFill>
                  <a:schemeClr val="hlink"/>
                </a:solidFill>
                <a:highlight>
                  <a:srgbClr val="FFFFFF"/>
                </a:highlight>
                <a:hlinkClick r:id="rId4"/>
              </a:rPr>
              <a:t>optimize write</a:t>
            </a:r>
            <a:r>
              <a:rPr lang="en" sz="1600">
                <a:solidFill>
                  <a:srgbClr val="171717"/>
                </a:solidFill>
                <a:highlight>
                  <a:srgbClr val="FFFFFF"/>
                </a:highlight>
              </a:rPr>
              <a:t>.</a:t>
            </a:r>
            <a:endParaRPr sz="1600">
              <a:solidFill>
                <a:srgbClr val="171717"/>
              </a:solidFill>
              <a:highlight>
                <a:srgbClr val="FFFFFF"/>
              </a:highlight>
            </a:endParaRPr>
          </a:p>
        </p:txBody>
      </p:sp>
      <p:pic>
        <p:nvPicPr>
          <p:cNvPr id="1009" name="Google Shape;1009;p106"/>
          <p:cNvPicPr preferRelativeResize="0"/>
          <p:nvPr/>
        </p:nvPicPr>
        <p:blipFill>
          <a:blip r:embed="rId5">
            <a:alphaModFix/>
          </a:blip>
          <a:stretch>
            <a:fillRect/>
          </a:stretch>
        </p:blipFill>
        <p:spPr>
          <a:xfrm>
            <a:off x="6396265" y="1828133"/>
            <a:ext cx="5566274" cy="239006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7"/>
          <p:cNvSpPr txBox="1"/>
          <p:nvPr>
            <p:ph type="title"/>
          </p:nvPr>
        </p:nvSpPr>
        <p:spPr>
          <a:xfrm>
            <a:off x="614332" y="3688291"/>
            <a:ext cx="14516400" cy="176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Databricks Workflows</a:t>
            </a:r>
            <a:endParaRPr sz="3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Workflows - Key part of data architectures</a:t>
            </a:r>
            <a:endParaRPr/>
          </a:p>
        </p:txBody>
      </p:sp>
      <p:sp>
        <p:nvSpPr>
          <p:cNvPr id="1021" name="Google Shape;1021;p108"/>
          <p:cNvSpPr txBox="1"/>
          <p:nvPr>
            <p:ph idx="12" type="sldNum"/>
          </p:nvPr>
        </p:nvSpPr>
        <p:spPr>
          <a:xfrm>
            <a:off x="11097669"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1100">
                <a:solidFill>
                  <a:schemeClr val="accent5"/>
                </a:solidFill>
                <a:latin typeface="DM Sans"/>
                <a:ea typeface="DM Sans"/>
                <a:cs typeface="DM Sans"/>
                <a:sym typeface="DM Sans"/>
              </a:rPr>
              <a:t>‹#›</a:t>
            </a:fld>
            <a:endParaRPr sz="1100">
              <a:solidFill>
                <a:schemeClr val="accent5"/>
              </a:solidFill>
              <a:latin typeface="DM Sans"/>
              <a:ea typeface="DM Sans"/>
              <a:cs typeface="DM Sans"/>
              <a:sym typeface="DM Sans"/>
            </a:endParaRPr>
          </a:p>
        </p:txBody>
      </p:sp>
      <p:pic>
        <p:nvPicPr>
          <p:cNvPr id="1022" name="Google Shape;1022;p108"/>
          <p:cNvPicPr preferRelativeResize="0"/>
          <p:nvPr/>
        </p:nvPicPr>
        <p:blipFill rotWithShape="1">
          <a:blip r:embed="rId3">
            <a:alphaModFix/>
          </a:blip>
          <a:srcRect b="0" l="0" r="0" t="13419"/>
          <a:stretch/>
        </p:blipFill>
        <p:spPr>
          <a:xfrm>
            <a:off x="2002700" y="1668150"/>
            <a:ext cx="8559900" cy="4580251"/>
          </a:xfrm>
          <a:prstGeom prst="rect">
            <a:avLst/>
          </a:prstGeom>
          <a:noFill/>
          <a:ln>
            <a:noFill/>
          </a:ln>
        </p:spPr>
      </p:pic>
      <p:sp>
        <p:nvSpPr>
          <p:cNvPr id="1023" name="Google Shape;1023;p108"/>
          <p:cNvSpPr/>
          <p:nvPr/>
        </p:nvSpPr>
        <p:spPr>
          <a:xfrm>
            <a:off x="3640249" y="3478433"/>
            <a:ext cx="324300" cy="308400"/>
          </a:xfrm>
          <a:prstGeom prst="star5">
            <a:avLst>
              <a:gd fmla="val 19098" name="adj"/>
              <a:gd fmla="val 105146" name="hf"/>
              <a:gd fmla="val 110557" name="vf"/>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8"/>
          <p:cNvSpPr/>
          <p:nvPr/>
        </p:nvSpPr>
        <p:spPr>
          <a:xfrm>
            <a:off x="7652449" y="3274808"/>
            <a:ext cx="324300" cy="308400"/>
          </a:xfrm>
          <a:prstGeom prst="star5">
            <a:avLst>
              <a:gd fmla="val 19098" name="adj"/>
              <a:gd fmla="val 105146" name="hf"/>
              <a:gd fmla="val 110557" name="vf"/>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Workflows in Databricks Workspace</a:t>
            </a:r>
            <a:endParaRPr/>
          </a:p>
        </p:txBody>
      </p:sp>
      <p:sp>
        <p:nvSpPr>
          <p:cNvPr id="1030" name="Google Shape;1030;p109"/>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031" name="Google Shape;1031;p109"/>
          <p:cNvPicPr preferRelativeResize="0"/>
          <p:nvPr/>
        </p:nvPicPr>
        <p:blipFill rotWithShape="1">
          <a:blip r:embed="rId3">
            <a:alphaModFix/>
          </a:blip>
          <a:srcRect b="0" l="0" r="77473" t="0"/>
          <a:stretch/>
        </p:blipFill>
        <p:spPr>
          <a:xfrm>
            <a:off x="882975" y="1424800"/>
            <a:ext cx="1833176" cy="4563500"/>
          </a:xfrm>
          <a:prstGeom prst="rect">
            <a:avLst/>
          </a:prstGeom>
          <a:noFill/>
          <a:ln>
            <a:noFill/>
          </a:ln>
        </p:spPr>
      </p:pic>
      <p:pic>
        <p:nvPicPr>
          <p:cNvPr id="1032" name="Google Shape;1032;p109"/>
          <p:cNvPicPr preferRelativeResize="0"/>
          <p:nvPr/>
        </p:nvPicPr>
        <p:blipFill rotWithShape="1">
          <a:blip r:embed="rId4">
            <a:alphaModFix/>
          </a:blip>
          <a:srcRect b="0" l="0" r="5598" t="0"/>
          <a:stretch/>
        </p:blipFill>
        <p:spPr>
          <a:xfrm>
            <a:off x="4159549" y="1670262"/>
            <a:ext cx="7641149" cy="4130201"/>
          </a:xfrm>
          <a:prstGeom prst="rect">
            <a:avLst/>
          </a:prstGeom>
          <a:noFill/>
          <a:ln>
            <a:noFill/>
          </a:ln>
        </p:spPr>
      </p:pic>
      <p:sp>
        <p:nvSpPr>
          <p:cNvPr id="1033" name="Google Shape;1033;p109"/>
          <p:cNvSpPr/>
          <p:nvPr/>
        </p:nvSpPr>
        <p:spPr>
          <a:xfrm>
            <a:off x="2900525" y="3306100"/>
            <a:ext cx="995400" cy="5835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1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9" name="Google Shape;1039;p110"/>
          <p:cNvSpPr txBox="1"/>
          <p:nvPr/>
        </p:nvSpPr>
        <p:spPr>
          <a:xfrm>
            <a:off x="6545674" y="3790750"/>
            <a:ext cx="5276400" cy="1000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lang="en" sz="2100">
                <a:solidFill>
                  <a:schemeClr val="accent2"/>
                </a:solidFill>
                <a:latin typeface="DM Sans"/>
                <a:ea typeface="DM Sans"/>
                <a:cs typeface="DM Sans"/>
                <a:sym typeface="DM Sans"/>
              </a:rPr>
              <a:t>Jobs</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None/>
            </a:pPr>
            <a:r>
              <a:rPr lang="en" sz="1900">
                <a:solidFill>
                  <a:schemeClr val="dk1"/>
                </a:solidFill>
                <a:latin typeface="DM Sans"/>
                <a:ea typeface="DM Sans"/>
                <a:cs typeface="DM Sans"/>
                <a:sym typeface="DM Sans"/>
              </a:rPr>
              <a:t>Workflows (DAGs) for every task. Notebooks, Python, Databricks SQL, DLT, dbt, ML &amp; more.</a:t>
            </a:r>
            <a:endParaRPr sz="1900">
              <a:solidFill>
                <a:schemeClr val="dk1"/>
              </a:solidFill>
              <a:latin typeface="DM Sans"/>
              <a:ea typeface="DM Sans"/>
              <a:cs typeface="DM Sans"/>
              <a:sym typeface="DM Sans"/>
            </a:endParaRPr>
          </a:p>
        </p:txBody>
      </p:sp>
      <p:sp>
        <p:nvSpPr>
          <p:cNvPr id="1040" name="Google Shape;1040;p110"/>
          <p:cNvSpPr txBox="1"/>
          <p:nvPr/>
        </p:nvSpPr>
        <p:spPr>
          <a:xfrm>
            <a:off x="6545682" y="5153024"/>
            <a:ext cx="4844100" cy="1000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lang="en" sz="2100">
                <a:solidFill>
                  <a:schemeClr val="accent2"/>
                </a:solidFill>
                <a:latin typeface="DM Sans"/>
                <a:ea typeface="DM Sans"/>
                <a:cs typeface="DM Sans"/>
                <a:sym typeface="DM Sans"/>
              </a:rPr>
              <a:t>Delta Live Tables</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lang="en" sz="1900">
                <a:solidFill>
                  <a:schemeClr val="dk1"/>
                </a:solidFill>
                <a:latin typeface="DM Sans"/>
                <a:ea typeface="DM Sans"/>
                <a:cs typeface="DM Sans"/>
                <a:sym typeface="DM Sans"/>
              </a:rPr>
              <a:t>Automated Pipelines, Data Quality and Lineage for Delta Lake. </a:t>
            </a:r>
            <a:endParaRPr b="0" i="0" sz="1300" u="none" cap="none" strike="noStrike">
              <a:solidFill>
                <a:srgbClr val="000000"/>
              </a:solidFill>
              <a:latin typeface="Arial"/>
              <a:ea typeface="Arial"/>
              <a:cs typeface="Arial"/>
              <a:sym typeface="Arial"/>
            </a:endParaRPr>
          </a:p>
        </p:txBody>
      </p:sp>
      <p:sp>
        <p:nvSpPr>
          <p:cNvPr id="1041" name="Google Shape;1041;p110"/>
          <p:cNvSpPr txBox="1"/>
          <p:nvPr>
            <p:ph idx="4294967295" type="title"/>
          </p:nvPr>
        </p:nvSpPr>
        <p:spPr>
          <a:xfrm>
            <a:off x="6545682" y="983871"/>
            <a:ext cx="5638500" cy="1000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 sz="3500"/>
              <a:t>Orchestrate the Databricks Lakehouse</a:t>
            </a:r>
            <a:endParaRPr sz="3500"/>
          </a:p>
        </p:txBody>
      </p:sp>
      <p:grpSp>
        <p:nvGrpSpPr>
          <p:cNvPr id="1042" name="Google Shape;1042;p110"/>
          <p:cNvGrpSpPr/>
          <p:nvPr/>
        </p:nvGrpSpPr>
        <p:grpSpPr>
          <a:xfrm>
            <a:off x="337350" y="495300"/>
            <a:ext cx="5715000" cy="5715000"/>
            <a:chOff x="337350" y="495300"/>
            <a:chExt cx="5715000" cy="5715000"/>
          </a:xfrm>
        </p:grpSpPr>
        <p:pic>
          <p:nvPicPr>
            <p:cNvPr id="1043" name="Google Shape;1043;p110"/>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1044" name="Google Shape;1044;p110"/>
            <p:cNvSpPr txBox="1"/>
            <p:nvPr/>
          </p:nvSpPr>
          <p:spPr>
            <a:xfrm>
              <a:off x="1085550" y="1780967"/>
              <a:ext cx="42186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1045" name="Google Shape;1045;p110"/>
            <p:cNvGrpSpPr/>
            <p:nvPr/>
          </p:nvGrpSpPr>
          <p:grpSpPr>
            <a:xfrm>
              <a:off x="889396" y="2387742"/>
              <a:ext cx="4610878" cy="661792"/>
              <a:chOff x="872366" y="2590618"/>
              <a:chExt cx="4610878" cy="497700"/>
            </a:xfrm>
          </p:grpSpPr>
          <p:sp>
            <p:nvSpPr>
              <p:cNvPr id="1046" name="Google Shape;1046;p110"/>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1047" name="Google Shape;1047;p110"/>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1048" name="Google Shape;1048;p110"/>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1049" name="Google Shape;1049;p110"/>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DM Sans"/>
                    <a:ea typeface="DM Sans"/>
                    <a:cs typeface="DM Sans"/>
                    <a:sym typeface="DM Sans"/>
                  </a:rPr>
                  <a:t>Data </a:t>
                </a:r>
                <a:r>
                  <a:rPr b="0" i="0" lang="en"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1050" name="Google Shape;1050;p110"/>
            <p:cNvGrpSpPr/>
            <p:nvPr/>
          </p:nvGrpSpPr>
          <p:grpSpPr>
            <a:xfrm>
              <a:off x="1004100" y="5120337"/>
              <a:ext cx="4381500" cy="850149"/>
              <a:chOff x="1004100" y="5181600"/>
              <a:chExt cx="4381500" cy="850149"/>
            </a:xfrm>
          </p:grpSpPr>
          <p:grpSp>
            <p:nvGrpSpPr>
              <p:cNvPr id="1051" name="Google Shape;1051;p110"/>
              <p:cNvGrpSpPr/>
              <p:nvPr/>
            </p:nvGrpSpPr>
            <p:grpSpPr>
              <a:xfrm>
                <a:off x="1239439" y="5698509"/>
                <a:ext cx="3897081" cy="333239"/>
                <a:chOff x="11579225" y="6158608"/>
                <a:chExt cx="4627813" cy="395724"/>
              </a:xfrm>
            </p:grpSpPr>
            <p:pic>
              <p:nvPicPr>
                <p:cNvPr descr="A picture containing flower&#10;&#10;Description automatically generated" id="1052" name="Google Shape;1052;p110"/>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1053" name="Google Shape;1053;p110"/>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1054" name="Google Shape;1054;p110"/>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1055" name="Google Shape;1055;p110"/>
              <p:cNvSpPr txBox="1"/>
              <p:nvPr/>
            </p:nvSpPr>
            <p:spPr>
              <a:xfrm>
                <a:off x="1004100" y="5380200"/>
                <a:ext cx="4381500" cy="258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 sz="1200">
                    <a:solidFill>
                      <a:schemeClr val="dk1"/>
                    </a:solidFill>
                    <a:latin typeface="DM Sans Medium"/>
                    <a:ea typeface="DM Sans Medium"/>
                    <a:cs typeface="DM Sans Medium"/>
                    <a:sym typeface="DM Sans Medium"/>
                  </a:rPr>
                  <a:t>All s</a:t>
                </a:r>
                <a:r>
                  <a:rPr b="0" i="0" lang="en" sz="1200" u="none" cap="none" strike="noStrike">
                    <a:solidFill>
                      <a:schemeClr val="dk1"/>
                    </a:solidFill>
                    <a:latin typeface="DM Sans Medium"/>
                    <a:ea typeface="DM Sans Medium"/>
                    <a:cs typeface="DM Sans Medium"/>
                    <a:sym typeface="DM Sans Medium"/>
                  </a:rPr>
                  <a:t>tructured and unstructured data</a:t>
                </a:r>
                <a:endParaRPr b="0" i="0" sz="1200" u="none" cap="none" strike="noStrike">
                  <a:solidFill>
                    <a:schemeClr val="dk1"/>
                  </a:solidFill>
                  <a:latin typeface="DM Sans Medium"/>
                  <a:ea typeface="DM Sans Medium"/>
                  <a:cs typeface="DM Sans Medium"/>
                  <a:sym typeface="DM Sans Medium"/>
                </a:endParaRPr>
              </a:p>
            </p:txBody>
          </p:sp>
          <p:sp>
            <p:nvSpPr>
              <p:cNvPr id="1056" name="Google Shape;1056;p110"/>
              <p:cNvSpPr txBox="1"/>
              <p:nvPr/>
            </p:nvSpPr>
            <p:spPr>
              <a:xfrm>
                <a:off x="1004100" y="5181600"/>
                <a:ext cx="43815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 u="none" cap="none" strike="noStrike">
                    <a:solidFill>
                      <a:schemeClr val="dk1"/>
                    </a:solidFill>
                    <a:latin typeface="DM Sans"/>
                    <a:ea typeface="DM Sans"/>
                    <a:cs typeface="DM Sans"/>
                    <a:sym typeface="DM Sans"/>
                  </a:rPr>
                  <a:t>Cloud Data Lake</a:t>
                </a:r>
                <a:endParaRPr b="1" i="0" u="none" cap="none" strike="noStrike">
                  <a:solidFill>
                    <a:schemeClr val="dk1"/>
                  </a:solidFill>
                  <a:latin typeface="DM Sans"/>
                  <a:ea typeface="DM Sans"/>
                  <a:cs typeface="DM Sans"/>
                  <a:sym typeface="DM Sans"/>
                </a:endParaRPr>
              </a:p>
            </p:txBody>
          </p:sp>
        </p:grpSp>
        <p:sp>
          <p:nvSpPr>
            <p:cNvPr id="1057" name="Google Shape;1057;p110"/>
            <p:cNvSpPr txBox="1"/>
            <p:nvPr/>
          </p:nvSpPr>
          <p:spPr>
            <a:xfrm>
              <a:off x="903300" y="3564950"/>
              <a:ext cx="45831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1400" u="none" cap="none" strike="noStrike">
                  <a:solidFill>
                    <a:srgbClr val="EEEDE9"/>
                  </a:solidFill>
                  <a:latin typeface="DM Sans"/>
                  <a:ea typeface="DM Sans"/>
                  <a:cs typeface="DM Sans"/>
                  <a:sym typeface="DM Sans"/>
                </a:rPr>
                <a:t>Unity Catalog</a:t>
              </a:r>
              <a:br>
                <a:rPr b="1" lang="en">
                  <a:solidFill>
                    <a:srgbClr val="EEEDE9"/>
                  </a:solidFill>
                  <a:latin typeface="DM Sans"/>
                  <a:ea typeface="DM Sans"/>
                  <a:cs typeface="DM Sans"/>
                  <a:sym typeface="DM Sans"/>
                </a:rPr>
              </a:br>
              <a:r>
                <a:rPr lang="en" sz="1200">
                  <a:solidFill>
                    <a:srgbClr val="EEEDE9"/>
                  </a:solidFill>
                  <a:latin typeface="DM Sans"/>
                  <a:ea typeface="DM Sans"/>
                  <a:cs typeface="DM Sans"/>
                  <a:sym typeface="DM Sans"/>
                </a:rPr>
                <a:t>Fine-grained governance for data and AI</a:t>
              </a:r>
              <a:endParaRPr sz="1200"/>
            </a:p>
          </p:txBody>
        </p:sp>
        <p:sp>
          <p:nvSpPr>
            <p:cNvPr id="1058" name="Google Shape;1058;p110"/>
            <p:cNvSpPr txBox="1"/>
            <p:nvPr/>
          </p:nvSpPr>
          <p:spPr>
            <a:xfrm>
              <a:off x="908850" y="4324430"/>
              <a:ext cx="45720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 sz="1200">
                  <a:solidFill>
                    <a:srgbClr val="EEEDE9"/>
                  </a:solidFill>
                  <a:latin typeface="DM Sans"/>
                  <a:ea typeface="DM Sans"/>
                  <a:cs typeface="DM Sans"/>
                  <a:sym typeface="DM Sans"/>
                </a:rPr>
                <a:t>Data </a:t>
              </a:r>
              <a:r>
                <a:rPr b="0" i="0" lang="en" sz="1200" u="none" cap="none" strike="noStrike">
                  <a:solidFill>
                    <a:srgbClr val="EEEDE9"/>
                  </a:solidFill>
                  <a:latin typeface="DM Sans"/>
                  <a:ea typeface="DM Sans"/>
                  <a:cs typeface="DM Sans"/>
                  <a:sym typeface="DM Sans"/>
                </a:rPr>
                <a:t>reliability and performance</a:t>
              </a:r>
              <a:endParaRPr sz="1200"/>
            </a:p>
          </p:txBody>
        </p:sp>
        <p:pic>
          <p:nvPicPr>
            <p:cNvPr id="1059" name="Google Shape;1059;p110"/>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1060" name="Google Shape;1060;p110"/>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
        <p:nvSpPr>
          <p:cNvPr id="1061" name="Google Shape;1061;p110"/>
          <p:cNvSpPr/>
          <p:nvPr/>
        </p:nvSpPr>
        <p:spPr>
          <a:xfrm>
            <a:off x="6545675" y="2254625"/>
            <a:ext cx="5033700" cy="854100"/>
          </a:xfrm>
          <a:prstGeom prst="roundRect">
            <a:avLst>
              <a:gd fmla="val 8878" name="adj"/>
            </a:avLst>
          </a:prstGeom>
          <a:solidFill>
            <a:srgbClr val="00A97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FFFFFF"/>
                </a:solidFill>
                <a:latin typeface="DM Sans"/>
                <a:ea typeface="DM Sans"/>
                <a:cs typeface="DM Sans"/>
                <a:sym typeface="DM Sans"/>
              </a:rPr>
              <a:t>Databricks Workflows</a:t>
            </a:r>
            <a:endParaRPr b="1" sz="2400">
              <a:solidFill>
                <a:srgbClr val="FFFFFF"/>
              </a:solidFill>
              <a:latin typeface="DM Sans"/>
              <a:ea typeface="DM Sans"/>
              <a:cs typeface="DM Sans"/>
              <a:sym typeface="DM Sans"/>
            </a:endParaRPr>
          </a:p>
        </p:txBody>
      </p:sp>
      <p:sp>
        <p:nvSpPr>
          <p:cNvPr id="1062" name="Google Shape;1062;p110"/>
          <p:cNvSpPr/>
          <p:nvPr/>
        </p:nvSpPr>
        <p:spPr>
          <a:xfrm>
            <a:off x="726450" y="2254625"/>
            <a:ext cx="4936800" cy="926700"/>
          </a:xfrm>
          <a:prstGeom prst="roundRect">
            <a:avLst>
              <a:gd fmla="val 8878" name="adj"/>
            </a:avLst>
          </a:prstGeom>
          <a:noFill/>
          <a:ln cap="flat" cmpd="sng" w="28575">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800">
              <a:solidFill>
                <a:srgbClr val="FFFFFF"/>
              </a:solidFill>
              <a:latin typeface="DM Sans"/>
              <a:ea typeface="DM Sans"/>
              <a:cs typeface="DM Sans"/>
              <a:sym typeface="DM Sans"/>
            </a:endParaRPr>
          </a:p>
        </p:txBody>
      </p:sp>
      <p:cxnSp>
        <p:nvCxnSpPr>
          <p:cNvPr id="1063" name="Google Shape;1063;p110"/>
          <p:cNvCxnSpPr>
            <a:stCxn id="1062" idx="3"/>
            <a:endCxn id="1061" idx="2"/>
          </p:cNvCxnSpPr>
          <p:nvPr/>
        </p:nvCxnSpPr>
        <p:spPr>
          <a:xfrm>
            <a:off x="5663250" y="2717975"/>
            <a:ext cx="3399300" cy="390900"/>
          </a:xfrm>
          <a:prstGeom prst="bentConnector4">
            <a:avLst>
              <a:gd fmla="val 12980" name="adj1"/>
              <a:gd fmla="val 160879" name="adj2"/>
            </a:avLst>
          </a:prstGeom>
          <a:noFill/>
          <a:ln cap="flat" cmpd="sng" w="28575">
            <a:solidFill>
              <a:srgbClr val="00A972"/>
            </a:solidFill>
            <a:prstDash val="solid"/>
            <a:round/>
            <a:headEnd len="med" w="med" type="none"/>
            <a:tailEnd len="med" w="med" type="none"/>
          </a:ln>
        </p:spPr>
      </p:cxnSp>
      <p:cxnSp>
        <p:nvCxnSpPr>
          <p:cNvPr id="1064" name="Google Shape;1064;p110"/>
          <p:cNvCxnSpPr/>
          <p:nvPr/>
        </p:nvCxnSpPr>
        <p:spPr>
          <a:xfrm>
            <a:off x="1176000" y="3317600"/>
            <a:ext cx="0" cy="1398900"/>
          </a:xfrm>
          <a:prstGeom prst="straightConnector1">
            <a:avLst/>
          </a:prstGeom>
          <a:noFill/>
          <a:ln cap="flat" cmpd="sng" w="28575">
            <a:solidFill>
              <a:schemeClr val="accent2"/>
            </a:solidFill>
            <a:prstDash val="dash"/>
            <a:round/>
            <a:headEnd len="med" w="med" type="none"/>
            <a:tailEnd len="med" w="med" type="triangle"/>
          </a:ln>
        </p:spPr>
      </p:cxnSp>
      <p:cxnSp>
        <p:nvCxnSpPr>
          <p:cNvPr id="1065" name="Google Shape;1065;p110"/>
          <p:cNvCxnSpPr/>
          <p:nvPr/>
        </p:nvCxnSpPr>
        <p:spPr>
          <a:xfrm>
            <a:off x="5116525" y="3317600"/>
            <a:ext cx="0" cy="1398900"/>
          </a:xfrm>
          <a:prstGeom prst="straightConnector1">
            <a:avLst/>
          </a:prstGeom>
          <a:noFill/>
          <a:ln cap="flat" cmpd="sng" w="28575">
            <a:solidFill>
              <a:schemeClr val="accent2"/>
            </a:solidFill>
            <a:prstDash val="dash"/>
            <a:round/>
            <a:headEnd len="med" w="med" type="triangle"/>
            <a:tailEnd len="med" w="med" type="none"/>
          </a:ln>
        </p:spPr>
      </p:cxnSp>
      <p:sp>
        <p:nvSpPr>
          <p:cNvPr id="1066" name="Google Shape;1066;p110"/>
          <p:cNvSpPr/>
          <p:nvPr/>
        </p:nvSpPr>
        <p:spPr>
          <a:xfrm>
            <a:off x="6387125" y="3748550"/>
            <a:ext cx="5276400" cy="1216800"/>
          </a:xfrm>
          <a:prstGeom prst="roundRect">
            <a:avLst>
              <a:gd fmla="val 4039"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Jobs in Databricks Workflows</a:t>
            </a:r>
            <a:endParaRPr/>
          </a:p>
        </p:txBody>
      </p:sp>
      <p:sp>
        <p:nvSpPr>
          <p:cNvPr id="1072" name="Google Shape;1072;p111"/>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073" name="Google Shape;1073;p111"/>
          <p:cNvSpPr/>
          <p:nvPr/>
        </p:nvSpPr>
        <p:spPr>
          <a:xfrm>
            <a:off x="4192166" y="5813508"/>
            <a:ext cx="289500" cy="289500"/>
          </a:xfrm>
          <a:prstGeom prst="rect">
            <a:avLst/>
          </a:prstGeom>
          <a:solidFill>
            <a:srgbClr val="F9F7F4"/>
          </a:solidFill>
          <a:ln cap="flat" cmpd="sng" w="19050">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1"/>
          <p:cNvSpPr/>
          <p:nvPr/>
        </p:nvSpPr>
        <p:spPr>
          <a:xfrm>
            <a:off x="1146244" y="1389950"/>
            <a:ext cx="289500" cy="289500"/>
          </a:xfrm>
          <a:prstGeom prst="rect">
            <a:avLst/>
          </a:prstGeom>
          <a:solidFill>
            <a:srgbClr val="F9F7F4"/>
          </a:solidFill>
          <a:ln cap="flat" cmpd="sng" w="19050">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111"/>
          <p:cNvPicPr preferRelativeResize="0"/>
          <p:nvPr/>
        </p:nvPicPr>
        <p:blipFill>
          <a:blip r:embed="rId3">
            <a:alphaModFix/>
          </a:blip>
          <a:stretch>
            <a:fillRect/>
          </a:stretch>
        </p:blipFill>
        <p:spPr>
          <a:xfrm>
            <a:off x="1170657" y="1414225"/>
            <a:ext cx="3288075" cy="4657230"/>
          </a:xfrm>
          <a:prstGeom prst="rect">
            <a:avLst/>
          </a:prstGeom>
          <a:noFill/>
          <a:ln cap="flat" cmpd="sng" w="9525">
            <a:solidFill>
              <a:srgbClr val="FF5F46"/>
            </a:solidFill>
            <a:prstDash val="solid"/>
            <a:round/>
            <a:headEnd len="sm" w="sm" type="none"/>
            <a:tailEnd len="sm" w="sm" type="none"/>
          </a:ln>
          <a:effectLst>
            <a:outerShdw blurRad="57150" rotWithShape="0" algn="bl" dir="5400000" dist="19050">
              <a:srgbClr val="000000">
                <a:alpha val="50000"/>
              </a:srgbClr>
            </a:outerShdw>
          </a:effectLst>
        </p:spPr>
      </p:pic>
      <p:sp>
        <p:nvSpPr>
          <p:cNvPr id="1076" name="Google Shape;1076;p111"/>
          <p:cNvSpPr txBox="1"/>
          <p:nvPr/>
        </p:nvSpPr>
        <p:spPr>
          <a:xfrm>
            <a:off x="4848237" y="1261825"/>
            <a:ext cx="6782700" cy="4958400"/>
          </a:xfrm>
          <a:prstGeom prst="rect">
            <a:avLst/>
          </a:prstGeom>
          <a:noFill/>
          <a:ln>
            <a:noFill/>
          </a:ln>
        </p:spPr>
        <p:txBody>
          <a:bodyPr anchorCtr="0" anchor="ctr" bIns="45700" lIns="0" spcFirstLastPara="1" rIns="0" wrap="square" tIns="45700">
            <a:noAutofit/>
          </a:bodyPr>
          <a:lstStyle/>
          <a:p>
            <a:pPr indent="-381000" lvl="0" marL="457200" rtl="0" algn="l">
              <a:spcBef>
                <a:spcPts val="800"/>
              </a:spcBef>
              <a:spcAft>
                <a:spcPts val="0"/>
              </a:spcAft>
              <a:buClr>
                <a:srgbClr val="00A972"/>
              </a:buClr>
              <a:buSzPts val="2400"/>
              <a:buFont typeface="Barlow"/>
              <a:buChar char="▪"/>
            </a:pPr>
            <a:r>
              <a:rPr lang="en" sz="2400">
                <a:solidFill>
                  <a:srgbClr val="3A3838"/>
                </a:solidFill>
                <a:latin typeface="Barlow"/>
                <a:ea typeface="Barlow"/>
                <a:cs typeface="Barlow"/>
                <a:sym typeface="Barlow"/>
              </a:rPr>
              <a:t>What is it?</a:t>
            </a:r>
            <a:br>
              <a:rPr b="1" lang="en" sz="2400">
                <a:solidFill>
                  <a:srgbClr val="3A3838"/>
                </a:solidFill>
                <a:latin typeface="Barlow"/>
                <a:ea typeface="Barlow"/>
                <a:cs typeface="Barlow"/>
                <a:sym typeface="Barlow"/>
              </a:rPr>
            </a:br>
            <a:r>
              <a:rPr b="1" lang="en" sz="2400">
                <a:solidFill>
                  <a:srgbClr val="3A3838"/>
                </a:solidFill>
                <a:latin typeface="Barlow"/>
                <a:ea typeface="Barlow"/>
                <a:cs typeface="Barlow"/>
                <a:sym typeface="Barlow"/>
              </a:rPr>
              <a:t>Easy creation, scheduling, and orchestration of your code with a DAG</a:t>
            </a:r>
            <a:r>
              <a:rPr lang="en" sz="2400">
                <a:solidFill>
                  <a:srgbClr val="3A3838"/>
                </a:solidFill>
                <a:latin typeface="Barlow"/>
                <a:ea typeface="Barlow"/>
                <a:cs typeface="Barlow"/>
                <a:sym typeface="Barlow"/>
              </a:rPr>
              <a:t> (Directed Acyclic Graphs)</a:t>
            </a:r>
            <a:endParaRPr sz="2400">
              <a:solidFill>
                <a:srgbClr val="3A3838"/>
              </a:solidFill>
              <a:latin typeface="Barlow"/>
              <a:ea typeface="Barlow"/>
              <a:cs typeface="Barlow"/>
              <a:sym typeface="Barlow"/>
            </a:endParaRPr>
          </a:p>
          <a:p>
            <a:pPr indent="-381000" lvl="0" marL="457200" rtl="0" algn="l">
              <a:spcBef>
                <a:spcPts val="800"/>
              </a:spcBef>
              <a:spcAft>
                <a:spcPts val="0"/>
              </a:spcAft>
              <a:buClr>
                <a:srgbClr val="00A972"/>
              </a:buClr>
              <a:buSzPts val="2400"/>
              <a:buFont typeface="Barlow"/>
              <a:buChar char="▪"/>
            </a:pPr>
            <a:r>
              <a:rPr lang="en" sz="2400">
                <a:solidFill>
                  <a:srgbClr val="3A3838"/>
                </a:solidFill>
                <a:latin typeface="Barlow"/>
                <a:ea typeface="Barlow"/>
                <a:cs typeface="Barlow"/>
                <a:sym typeface="Barlow"/>
              </a:rPr>
              <a:t>Key features</a:t>
            </a:r>
            <a:endParaRPr sz="2400">
              <a:solidFill>
                <a:srgbClr val="3A3838"/>
              </a:solidFill>
              <a:latin typeface="Barlow"/>
              <a:ea typeface="Barlow"/>
              <a:cs typeface="Barlow"/>
              <a:sym typeface="Barlow"/>
            </a:endParaRPr>
          </a:p>
          <a:p>
            <a:pPr indent="-381000" lvl="1" marL="914400" rtl="0" algn="l">
              <a:spcBef>
                <a:spcPts val="800"/>
              </a:spcBef>
              <a:spcAft>
                <a:spcPts val="0"/>
              </a:spcAft>
              <a:buClr>
                <a:srgbClr val="00A972"/>
              </a:buClr>
              <a:buSzPts val="2400"/>
              <a:buFont typeface="Barlow"/>
              <a:buChar char="▪"/>
            </a:pPr>
            <a:r>
              <a:rPr b="1" lang="en" sz="2400">
                <a:solidFill>
                  <a:srgbClr val="3A3838"/>
                </a:solidFill>
                <a:latin typeface="Barlow"/>
                <a:ea typeface="Barlow"/>
                <a:cs typeface="Barlow"/>
                <a:sym typeface="Barlow"/>
              </a:rPr>
              <a:t>Simplicity:</a:t>
            </a:r>
            <a:r>
              <a:rPr b="1" lang="en" sz="2400">
                <a:solidFill>
                  <a:srgbClr val="3A3838"/>
                </a:solidFill>
                <a:latin typeface="Barlow"/>
                <a:ea typeface="Barlow"/>
                <a:cs typeface="Barlow"/>
                <a:sym typeface="Barlow"/>
              </a:rPr>
              <a:t> </a:t>
            </a:r>
            <a:r>
              <a:rPr lang="en" sz="2400">
                <a:solidFill>
                  <a:srgbClr val="3A3838"/>
                </a:solidFill>
                <a:latin typeface="Barlow"/>
                <a:ea typeface="Barlow"/>
                <a:cs typeface="Barlow"/>
                <a:sym typeface="Barlow"/>
              </a:rPr>
              <a:t>Easy creation and monitoring in the UI</a:t>
            </a:r>
            <a:endParaRPr sz="2400">
              <a:solidFill>
                <a:srgbClr val="3A3838"/>
              </a:solidFill>
              <a:latin typeface="Barlow"/>
              <a:ea typeface="Barlow"/>
              <a:cs typeface="Barlow"/>
              <a:sym typeface="Barlow"/>
            </a:endParaRPr>
          </a:p>
          <a:p>
            <a:pPr indent="-381000" lvl="1" marL="914400" rtl="0" algn="l">
              <a:spcBef>
                <a:spcPts val="800"/>
              </a:spcBef>
              <a:spcAft>
                <a:spcPts val="0"/>
              </a:spcAft>
              <a:buClr>
                <a:srgbClr val="00A972"/>
              </a:buClr>
              <a:buSzPts val="2400"/>
              <a:buFont typeface="Barlow"/>
              <a:buChar char="▪"/>
            </a:pPr>
            <a:r>
              <a:rPr b="1" lang="en" sz="2400">
                <a:solidFill>
                  <a:srgbClr val="3A3838"/>
                </a:solidFill>
                <a:latin typeface="Barlow"/>
                <a:ea typeface="Barlow"/>
                <a:cs typeface="Barlow"/>
                <a:sym typeface="Barlow"/>
              </a:rPr>
              <a:t>Many Tasks </a:t>
            </a:r>
            <a:r>
              <a:rPr lang="en" sz="2400">
                <a:solidFill>
                  <a:srgbClr val="3A3838"/>
                </a:solidFill>
                <a:latin typeface="Barlow"/>
                <a:ea typeface="Barlow"/>
                <a:cs typeface="Barlow"/>
                <a:sym typeface="Barlow"/>
              </a:rPr>
              <a:t>types suited to your workload</a:t>
            </a:r>
            <a:endParaRPr sz="2400">
              <a:solidFill>
                <a:srgbClr val="3A3838"/>
              </a:solidFill>
              <a:latin typeface="Barlow"/>
              <a:ea typeface="Barlow"/>
              <a:cs typeface="Barlow"/>
              <a:sym typeface="Barlow"/>
            </a:endParaRPr>
          </a:p>
          <a:p>
            <a:pPr indent="-381000" lvl="1" marL="914400" rtl="0" algn="l">
              <a:spcBef>
                <a:spcPts val="800"/>
              </a:spcBef>
              <a:spcAft>
                <a:spcPts val="0"/>
              </a:spcAft>
              <a:buClr>
                <a:srgbClr val="00A972"/>
              </a:buClr>
              <a:buSzPts val="2400"/>
              <a:buFont typeface="Barlow"/>
              <a:buChar char="▪"/>
            </a:pPr>
            <a:r>
              <a:rPr b="1" lang="en" sz="2400">
                <a:solidFill>
                  <a:srgbClr val="3A3838"/>
                </a:solidFill>
                <a:latin typeface="Barlow"/>
                <a:ea typeface="Barlow"/>
                <a:cs typeface="Barlow"/>
                <a:sym typeface="Barlow"/>
              </a:rPr>
              <a:t>Fully integrated</a:t>
            </a:r>
            <a:r>
              <a:rPr lang="en" sz="2400">
                <a:solidFill>
                  <a:srgbClr val="3A3838"/>
                </a:solidFill>
                <a:latin typeface="Barlow"/>
                <a:ea typeface="Barlow"/>
                <a:cs typeface="Barlow"/>
                <a:sym typeface="Barlow"/>
              </a:rPr>
              <a:t> in Databricks platform, making inspecting results, debugging faster</a:t>
            </a:r>
            <a:endParaRPr sz="2400">
              <a:solidFill>
                <a:srgbClr val="3A3838"/>
              </a:solidFill>
              <a:latin typeface="Barlow"/>
              <a:ea typeface="Barlow"/>
              <a:cs typeface="Barlow"/>
              <a:sym typeface="Barlow"/>
            </a:endParaRPr>
          </a:p>
          <a:p>
            <a:pPr indent="-381000" lvl="1" marL="914400" rtl="0" algn="l">
              <a:spcBef>
                <a:spcPts val="800"/>
              </a:spcBef>
              <a:spcAft>
                <a:spcPts val="0"/>
              </a:spcAft>
              <a:buClr>
                <a:srgbClr val="00A972"/>
              </a:buClr>
              <a:buSzPts val="2400"/>
              <a:buFont typeface="Barlow"/>
              <a:buChar char="▪"/>
            </a:pPr>
            <a:r>
              <a:rPr b="1" lang="en" sz="2400">
                <a:solidFill>
                  <a:srgbClr val="3A3838"/>
                </a:solidFill>
                <a:latin typeface="Barlow"/>
                <a:ea typeface="Barlow"/>
                <a:cs typeface="Barlow"/>
                <a:sym typeface="Barlow"/>
              </a:rPr>
              <a:t>Reliability</a:t>
            </a:r>
            <a:r>
              <a:rPr lang="en" sz="2400">
                <a:solidFill>
                  <a:srgbClr val="3A3838"/>
                </a:solidFill>
                <a:latin typeface="Barlow"/>
                <a:ea typeface="Barlow"/>
                <a:cs typeface="Barlow"/>
                <a:sym typeface="Barlow"/>
              </a:rPr>
              <a:t> of proven Databricks scheduler</a:t>
            </a:r>
            <a:endParaRPr b="1" sz="2400">
              <a:solidFill>
                <a:srgbClr val="3A3838"/>
              </a:solidFill>
              <a:latin typeface="Barlow"/>
              <a:ea typeface="Barlow"/>
              <a:cs typeface="Barlow"/>
              <a:sym typeface="Barlow"/>
            </a:endParaRPr>
          </a:p>
          <a:p>
            <a:pPr indent="-381000" lvl="1" marL="914400" rtl="0" algn="l">
              <a:spcBef>
                <a:spcPts val="800"/>
              </a:spcBef>
              <a:spcAft>
                <a:spcPts val="800"/>
              </a:spcAft>
              <a:buClr>
                <a:srgbClr val="00A972"/>
              </a:buClr>
              <a:buSzPts val="2400"/>
              <a:buFont typeface="Barlow"/>
              <a:buChar char="▪"/>
            </a:pPr>
            <a:r>
              <a:rPr b="1" lang="en" sz="2400">
                <a:solidFill>
                  <a:srgbClr val="3A3838"/>
                </a:solidFill>
                <a:latin typeface="Barlow"/>
                <a:ea typeface="Barlow"/>
                <a:cs typeface="Barlow"/>
                <a:sym typeface="Barlow"/>
              </a:rPr>
              <a:t>Observability</a:t>
            </a:r>
            <a:r>
              <a:rPr lang="en" sz="2400">
                <a:solidFill>
                  <a:srgbClr val="3A3838"/>
                </a:solidFill>
                <a:latin typeface="Barlow"/>
                <a:ea typeface="Barlow"/>
                <a:cs typeface="Barlow"/>
                <a:sym typeface="Barlow"/>
              </a:rPr>
              <a:t> to easily monitor status </a:t>
            </a:r>
            <a:endParaRPr sz="2400">
              <a:solidFill>
                <a:srgbClr val="3A3838"/>
              </a:solidFill>
              <a:latin typeface="Barlow"/>
              <a:ea typeface="Barlow"/>
              <a:cs typeface="Barlow"/>
              <a:sym typeface="Barlow"/>
            </a:endParaRPr>
          </a:p>
        </p:txBody>
      </p:sp>
      <p:sp>
        <p:nvSpPr>
          <p:cNvPr id="1077" name="Google Shape;1077;p111"/>
          <p:cNvSpPr txBox="1"/>
          <p:nvPr/>
        </p:nvSpPr>
        <p:spPr>
          <a:xfrm>
            <a:off x="364765" y="1534291"/>
            <a:ext cx="805800" cy="37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00A972"/>
                </a:solidFill>
                <a:latin typeface="Barlow"/>
                <a:ea typeface="Barlow"/>
                <a:cs typeface="Barlow"/>
                <a:sym typeface="Barlow"/>
              </a:rPr>
              <a:t>Job</a:t>
            </a:r>
            <a:endParaRPr sz="1800">
              <a:solidFill>
                <a:srgbClr val="00A972"/>
              </a:solidFill>
              <a:latin typeface="Barlow"/>
              <a:ea typeface="Barlow"/>
              <a:cs typeface="Barlow"/>
              <a:sym typeface="Barlow"/>
            </a:endParaRPr>
          </a:p>
        </p:txBody>
      </p:sp>
      <p:sp>
        <p:nvSpPr>
          <p:cNvPr id="1078" name="Google Shape;1078;p111"/>
          <p:cNvSpPr txBox="1"/>
          <p:nvPr/>
        </p:nvSpPr>
        <p:spPr>
          <a:xfrm>
            <a:off x="160652" y="2789000"/>
            <a:ext cx="991800" cy="9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00A972"/>
                </a:solidFill>
                <a:latin typeface="Barlow"/>
                <a:ea typeface="Barlow"/>
                <a:cs typeface="Barlow"/>
                <a:sym typeface="Barlow"/>
              </a:rPr>
              <a:t>DAG of tasks</a:t>
            </a:r>
            <a:endParaRPr sz="1800">
              <a:solidFill>
                <a:srgbClr val="00A972"/>
              </a:solidFill>
              <a:latin typeface="Barlow"/>
              <a:ea typeface="Barlow"/>
              <a:cs typeface="Barlow"/>
              <a:sym typeface="Barlow"/>
            </a:endParaRPr>
          </a:p>
        </p:txBody>
      </p:sp>
      <p:cxnSp>
        <p:nvCxnSpPr>
          <p:cNvPr id="1079" name="Google Shape;1079;p111"/>
          <p:cNvCxnSpPr/>
          <p:nvPr/>
        </p:nvCxnSpPr>
        <p:spPr>
          <a:xfrm>
            <a:off x="1119120" y="2360800"/>
            <a:ext cx="0" cy="3585900"/>
          </a:xfrm>
          <a:prstGeom prst="straightConnector1">
            <a:avLst/>
          </a:prstGeom>
          <a:noFill/>
          <a:ln cap="flat" cmpd="sng" w="19050">
            <a:solidFill>
              <a:srgbClr val="00A97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12"/>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Example</a:t>
            </a:r>
            <a:endParaRPr/>
          </a:p>
        </p:txBody>
      </p:sp>
      <p:sp>
        <p:nvSpPr>
          <p:cNvPr id="1085" name="Google Shape;1085;p112"/>
          <p:cNvSpPr txBox="1"/>
          <p:nvPr>
            <p:ph idx="1" type="body"/>
          </p:nvPr>
        </p:nvSpPr>
        <p:spPr>
          <a:xfrm>
            <a:off x="749250" y="1451238"/>
            <a:ext cx="5345100" cy="436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600"/>
              <a:t>Job (DAG) with Notebook, DLT and Python wheel tasks</a:t>
            </a:r>
            <a:endParaRPr b="1" sz="1600"/>
          </a:p>
        </p:txBody>
      </p:sp>
      <p:sp>
        <p:nvSpPr>
          <p:cNvPr id="1086" name="Google Shape;1086;p112"/>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087" name="Google Shape;1087;p112"/>
          <p:cNvSpPr/>
          <p:nvPr/>
        </p:nvSpPr>
        <p:spPr>
          <a:xfrm>
            <a:off x="2641216" y="50606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Power BI Update Dataset</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Python Wheel</a:t>
            </a:r>
            <a:endParaRPr b="1" sz="1000">
              <a:solidFill>
                <a:schemeClr val="accent2"/>
              </a:solidFill>
              <a:latin typeface="DM Sans"/>
              <a:ea typeface="DM Sans"/>
              <a:cs typeface="DM Sans"/>
              <a:sym typeface="DM Sans"/>
            </a:endParaRPr>
          </a:p>
        </p:txBody>
      </p:sp>
      <p:sp>
        <p:nvSpPr>
          <p:cNvPr id="1088" name="Google Shape;1088;p112"/>
          <p:cNvSpPr/>
          <p:nvPr/>
        </p:nvSpPr>
        <p:spPr>
          <a:xfrm>
            <a:off x="940067" y="21944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Customers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sp>
        <p:nvSpPr>
          <p:cNvPr id="1089" name="Google Shape;1089;p112"/>
          <p:cNvSpPr/>
          <p:nvPr/>
        </p:nvSpPr>
        <p:spPr>
          <a:xfrm>
            <a:off x="2641218" y="3677575"/>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Create Star Schema Model </a:t>
            </a:r>
            <a:endParaRPr b="1" sz="1000">
              <a:solidFill>
                <a:schemeClr val="accent2"/>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Delta Live Tables</a:t>
            </a:r>
            <a:endParaRPr b="1" sz="1000">
              <a:solidFill>
                <a:schemeClr val="accent2"/>
              </a:solidFill>
              <a:latin typeface="DM Sans"/>
              <a:ea typeface="DM Sans"/>
              <a:cs typeface="DM Sans"/>
              <a:sym typeface="DM Sans"/>
            </a:endParaRPr>
          </a:p>
        </p:txBody>
      </p:sp>
      <p:cxnSp>
        <p:nvCxnSpPr>
          <p:cNvPr id="1090" name="Google Shape;1090;p112"/>
          <p:cNvCxnSpPr>
            <a:stCxn id="1087" idx="0"/>
            <a:endCxn id="1089" idx="2"/>
          </p:cNvCxnSpPr>
          <p:nvPr/>
        </p:nvCxnSpPr>
        <p:spPr>
          <a:xfrm rot="-5400000">
            <a:off x="2940616" y="4717457"/>
            <a:ext cx="685800" cy="600"/>
          </a:xfrm>
          <a:prstGeom prst="curvedConnector3">
            <a:avLst>
              <a:gd fmla="val 50006" name="adj1"/>
            </a:avLst>
          </a:prstGeom>
          <a:noFill/>
          <a:ln cap="flat" cmpd="sng" w="9525">
            <a:solidFill>
              <a:schemeClr val="accent2"/>
            </a:solidFill>
            <a:prstDash val="solid"/>
            <a:round/>
            <a:headEnd len="med" w="med" type="none"/>
            <a:tailEnd len="med" w="med" type="none"/>
          </a:ln>
        </p:spPr>
      </p:cxnSp>
      <p:sp>
        <p:nvSpPr>
          <p:cNvPr id="1091" name="Google Shape;1091;p112"/>
          <p:cNvSpPr/>
          <p:nvPr/>
        </p:nvSpPr>
        <p:spPr>
          <a:xfrm>
            <a:off x="2644492" y="2185944"/>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Orders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092" name="Google Shape;1092;p112"/>
          <p:cNvCxnSpPr>
            <a:stCxn id="1089" idx="0"/>
            <a:endCxn id="1091" idx="2"/>
          </p:cNvCxnSpPr>
          <p:nvPr/>
        </p:nvCxnSpPr>
        <p:spPr>
          <a:xfrm rot="-5400000">
            <a:off x="2887668" y="3278725"/>
            <a:ext cx="794400" cy="3300"/>
          </a:xfrm>
          <a:prstGeom prst="curvedConnector3">
            <a:avLst>
              <a:gd fmla="val 50002" name="adj1"/>
            </a:avLst>
          </a:prstGeom>
          <a:noFill/>
          <a:ln cap="flat" cmpd="sng" w="9525">
            <a:solidFill>
              <a:schemeClr val="accent2"/>
            </a:solidFill>
            <a:prstDash val="solid"/>
            <a:round/>
            <a:headEnd len="med" w="med" type="none"/>
            <a:tailEnd len="med" w="med" type="none"/>
          </a:ln>
        </p:spPr>
      </p:cxnSp>
      <p:cxnSp>
        <p:nvCxnSpPr>
          <p:cNvPr id="1093" name="Google Shape;1093;p112"/>
          <p:cNvCxnSpPr>
            <a:stCxn id="1089" idx="0"/>
            <a:endCxn id="1088" idx="2"/>
          </p:cNvCxnSpPr>
          <p:nvPr/>
        </p:nvCxnSpPr>
        <p:spPr>
          <a:xfrm flipH="1" rot="5400000">
            <a:off x="2039568" y="2433925"/>
            <a:ext cx="786000" cy="1701300"/>
          </a:xfrm>
          <a:prstGeom prst="curvedConnector3">
            <a:avLst>
              <a:gd fmla="val 49995" name="adj1"/>
            </a:avLst>
          </a:prstGeom>
          <a:noFill/>
          <a:ln cap="flat" cmpd="sng" w="9525">
            <a:solidFill>
              <a:schemeClr val="accent2"/>
            </a:solidFill>
            <a:prstDash val="solid"/>
            <a:round/>
            <a:headEnd len="med" w="med" type="none"/>
            <a:tailEnd len="med" w="med" type="none"/>
          </a:ln>
        </p:spPr>
      </p:cxnSp>
      <p:sp>
        <p:nvSpPr>
          <p:cNvPr id="1094" name="Google Shape;1094;p112"/>
          <p:cNvSpPr/>
          <p:nvPr/>
        </p:nvSpPr>
        <p:spPr>
          <a:xfrm>
            <a:off x="4374342" y="21859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Regions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095" name="Google Shape;1095;p112"/>
          <p:cNvCxnSpPr>
            <a:stCxn id="1089" idx="0"/>
            <a:endCxn id="1094" idx="2"/>
          </p:cNvCxnSpPr>
          <p:nvPr/>
        </p:nvCxnSpPr>
        <p:spPr>
          <a:xfrm rot="-5400000">
            <a:off x="3752568" y="2413825"/>
            <a:ext cx="794400" cy="17331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096" name="Google Shape;1096;p112"/>
          <p:cNvSpPr txBox="1"/>
          <p:nvPr/>
        </p:nvSpPr>
        <p:spPr>
          <a:xfrm>
            <a:off x="7382425" y="1887450"/>
            <a:ext cx="3971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DM Sans"/>
                <a:ea typeface="DM Sans"/>
                <a:cs typeface="DM Sans"/>
                <a:sym typeface="DM Sans"/>
              </a:rPr>
              <a:t>Databricks clusters with custom libraries</a:t>
            </a:r>
            <a:endParaRPr b="1">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pic>
        <p:nvPicPr>
          <p:cNvPr id="1097" name="Google Shape;1097;p112"/>
          <p:cNvPicPr preferRelativeResize="0"/>
          <p:nvPr/>
        </p:nvPicPr>
        <p:blipFill>
          <a:blip r:embed="rId3">
            <a:alphaModFix/>
          </a:blip>
          <a:stretch>
            <a:fillRect/>
          </a:stretch>
        </p:blipFill>
        <p:spPr>
          <a:xfrm>
            <a:off x="7382276" y="2445624"/>
            <a:ext cx="3971202" cy="2926475"/>
          </a:xfrm>
          <a:prstGeom prst="rect">
            <a:avLst/>
          </a:prstGeom>
          <a:noFill/>
          <a:ln cap="flat" cmpd="sng" w="19050">
            <a:solidFill>
              <a:srgbClr val="E69138"/>
            </a:solidFill>
            <a:prstDash val="solid"/>
            <a:round/>
            <a:headEnd len="sm" w="sm" type="none"/>
            <a:tailEnd len="sm" w="sm" type="none"/>
          </a:ln>
        </p:spPr>
      </p:pic>
      <p:cxnSp>
        <p:nvCxnSpPr>
          <p:cNvPr id="1098" name="Google Shape;1098;p112"/>
          <p:cNvCxnSpPr/>
          <p:nvPr/>
        </p:nvCxnSpPr>
        <p:spPr>
          <a:xfrm>
            <a:off x="5665850" y="2912800"/>
            <a:ext cx="1708500" cy="2457900"/>
          </a:xfrm>
          <a:prstGeom prst="straightConnector1">
            <a:avLst/>
          </a:prstGeom>
          <a:noFill/>
          <a:ln cap="flat" cmpd="sng" w="19050">
            <a:solidFill>
              <a:srgbClr val="F6B26B"/>
            </a:solidFill>
            <a:prstDash val="dash"/>
            <a:round/>
            <a:headEnd len="med" w="med" type="none"/>
            <a:tailEnd len="med" w="med" type="none"/>
          </a:ln>
        </p:spPr>
      </p:cxnSp>
      <p:cxnSp>
        <p:nvCxnSpPr>
          <p:cNvPr id="1099" name="Google Shape;1099;p112"/>
          <p:cNvCxnSpPr/>
          <p:nvPr/>
        </p:nvCxnSpPr>
        <p:spPr>
          <a:xfrm>
            <a:off x="5618875" y="2201100"/>
            <a:ext cx="1767600" cy="232200"/>
          </a:xfrm>
          <a:prstGeom prst="straightConnector1">
            <a:avLst/>
          </a:prstGeom>
          <a:noFill/>
          <a:ln cap="flat" cmpd="sng" w="19050">
            <a:solidFill>
              <a:srgbClr val="F6B26B"/>
            </a:solidFill>
            <a:prstDash val="dash"/>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13"/>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Example</a:t>
            </a:r>
            <a:endParaRPr/>
          </a:p>
        </p:txBody>
      </p:sp>
      <p:sp>
        <p:nvSpPr>
          <p:cNvPr id="1105" name="Google Shape;1105;p113"/>
          <p:cNvSpPr txBox="1"/>
          <p:nvPr>
            <p:ph idx="1" type="body"/>
          </p:nvPr>
        </p:nvSpPr>
        <p:spPr>
          <a:xfrm>
            <a:off x="749250" y="1451238"/>
            <a:ext cx="5345100" cy="436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600"/>
              <a:t>Job (DAG) with Notebook, DLT and Python wheel tasks</a:t>
            </a:r>
            <a:endParaRPr b="1" sz="1600"/>
          </a:p>
        </p:txBody>
      </p:sp>
      <p:sp>
        <p:nvSpPr>
          <p:cNvPr id="1106" name="Google Shape;1106;p113"/>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107" name="Google Shape;1107;p113"/>
          <p:cNvSpPr/>
          <p:nvPr/>
        </p:nvSpPr>
        <p:spPr>
          <a:xfrm>
            <a:off x="2641216" y="50606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Power BI Update Dataset</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Python Wheel</a:t>
            </a:r>
            <a:endParaRPr b="1" sz="1000">
              <a:solidFill>
                <a:schemeClr val="accent2"/>
              </a:solidFill>
              <a:latin typeface="DM Sans"/>
              <a:ea typeface="DM Sans"/>
              <a:cs typeface="DM Sans"/>
              <a:sym typeface="DM Sans"/>
            </a:endParaRPr>
          </a:p>
        </p:txBody>
      </p:sp>
      <p:sp>
        <p:nvSpPr>
          <p:cNvPr id="1108" name="Google Shape;1108;p113"/>
          <p:cNvSpPr/>
          <p:nvPr/>
        </p:nvSpPr>
        <p:spPr>
          <a:xfrm>
            <a:off x="940067" y="21944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Customers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sp>
        <p:nvSpPr>
          <p:cNvPr id="1109" name="Google Shape;1109;p113"/>
          <p:cNvSpPr/>
          <p:nvPr/>
        </p:nvSpPr>
        <p:spPr>
          <a:xfrm>
            <a:off x="2641218" y="3677575"/>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Create Star Schema Model </a:t>
            </a:r>
            <a:endParaRPr b="1" sz="1000">
              <a:solidFill>
                <a:schemeClr val="accent2"/>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Delta Live Tables</a:t>
            </a:r>
            <a:endParaRPr b="1" sz="1000">
              <a:solidFill>
                <a:schemeClr val="accent2"/>
              </a:solidFill>
              <a:latin typeface="DM Sans"/>
              <a:ea typeface="DM Sans"/>
              <a:cs typeface="DM Sans"/>
              <a:sym typeface="DM Sans"/>
            </a:endParaRPr>
          </a:p>
        </p:txBody>
      </p:sp>
      <p:cxnSp>
        <p:nvCxnSpPr>
          <p:cNvPr id="1110" name="Google Shape;1110;p113"/>
          <p:cNvCxnSpPr>
            <a:stCxn id="1107" idx="0"/>
            <a:endCxn id="1109" idx="2"/>
          </p:cNvCxnSpPr>
          <p:nvPr/>
        </p:nvCxnSpPr>
        <p:spPr>
          <a:xfrm rot="-5400000">
            <a:off x="2940616" y="4717457"/>
            <a:ext cx="685800" cy="600"/>
          </a:xfrm>
          <a:prstGeom prst="curvedConnector3">
            <a:avLst>
              <a:gd fmla="val 50006" name="adj1"/>
            </a:avLst>
          </a:prstGeom>
          <a:noFill/>
          <a:ln cap="flat" cmpd="sng" w="9525">
            <a:solidFill>
              <a:schemeClr val="accent2"/>
            </a:solidFill>
            <a:prstDash val="solid"/>
            <a:round/>
            <a:headEnd len="med" w="med" type="none"/>
            <a:tailEnd len="med" w="med" type="none"/>
          </a:ln>
        </p:spPr>
      </p:cxnSp>
      <p:sp>
        <p:nvSpPr>
          <p:cNvPr id="1111" name="Google Shape;1111;p113"/>
          <p:cNvSpPr/>
          <p:nvPr/>
        </p:nvSpPr>
        <p:spPr>
          <a:xfrm>
            <a:off x="2644492" y="2185944"/>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Orders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12" name="Google Shape;1112;p113"/>
          <p:cNvCxnSpPr>
            <a:stCxn id="1109" idx="0"/>
            <a:endCxn id="1111" idx="2"/>
          </p:cNvCxnSpPr>
          <p:nvPr/>
        </p:nvCxnSpPr>
        <p:spPr>
          <a:xfrm rot="-5400000">
            <a:off x="2887668" y="3278725"/>
            <a:ext cx="794400" cy="3300"/>
          </a:xfrm>
          <a:prstGeom prst="curvedConnector3">
            <a:avLst>
              <a:gd fmla="val 50002" name="adj1"/>
            </a:avLst>
          </a:prstGeom>
          <a:noFill/>
          <a:ln cap="flat" cmpd="sng" w="9525">
            <a:solidFill>
              <a:schemeClr val="accent2"/>
            </a:solidFill>
            <a:prstDash val="solid"/>
            <a:round/>
            <a:headEnd len="med" w="med" type="none"/>
            <a:tailEnd len="med" w="med" type="none"/>
          </a:ln>
        </p:spPr>
      </p:cxnSp>
      <p:cxnSp>
        <p:nvCxnSpPr>
          <p:cNvPr id="1113" name="Google Shape;1113;p113"/>
          <p:cNvCxnSpPr>
            <a:stCxn id="1109" idx="0"/>
            <a:endCxn id="1108" idx="2"/>
          </p:cNvCxnSpPr>
          <p:nvPr/>
        </p:nvCxnSpPr>
        <p:spPr>
          <a:xfrm flipH="1" rot="5400000">
            <a:off x="2039568" y="2433925"/>
            <a:ext cx="786000" cy="1701300"/>
          </a:xfrm>
          <a:prstGeom prst="curvedConnector3">
            <a:avLst>
              <a:gd fmla="val 49995" name="adj1"/>
            </a:avLst>
          </a:prstGeom>
          <a:noFill/>
          <a:ln cap="flat" cmpd="sng" w="9525">
            <a:solidFill>
              <a:schemeClr val="accent2"/>
            </a:solidFill>
            <a:prstDash val="solid"/>
            <a:round/>
            <a:headEnd len="med" w="med" type="none"/>
            <a:tailEnd len="med" w="med" type="none"/>
          </a:ln>
        </p:spPr>
      </p:cxnSp>
      <p:sp>
        <p:nvSpPr>
          <p:cNvPr id="1114" name="Google Shape;1114;p113"/>
          <p:cNvSpPr/>
          <p:nvPr/>
        </p:nvSpPr>
        <p:spPr>
          <a:xfrm>
            <a:off x="4374342" y="21859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Regions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15" name="Google Shape;1115;p113"/>
          <p:cNvCxnSpPr>
            <a:stCxn id="1109" idx="0"/>
            <a:endCxn id="1114" idx="2"/>
          </p:cNvCxnSpPr>
          <p:nvPr/>
        </p:nvCxnSpPr>
        <p:spPr>
          <a:xfrm rot="-5400000">
            <a:off x="3752568" y="2413825"/>
            <a:ext cx="794400" cy="17331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116" name="Google Shape;1116;p113"/>
          <p:cNvSpPr txBox="1"/>
          <p:nvPr/>
        </p:nvSpPr>
        <p:spPr>
          <a:xfrm>
            <a:off x="7242075" y="1887450"/>
            <a:ext cx="429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DM Sans"/>
                <a:ea typeface="DM Sans"/>
                <a:cs typeface="DM Sans"/>
                <a:sym typeface="DM Sans"/>
              </a:rPr>
              <a:t>Databricks Notebooks (Python, SQL or Scala)</a:t>
            </a:r>
            <a:endParaRPr b="1">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a:p>
            <a:pPr indent="0" lvl="0" marL="0" rtl="0" algn="ctr">
              <a:spcBef>
                <a:spcPts val="0"/>
              </a:spcBef>
              <a:spcAft>
                <a:spcPts val="0"/>
              </a:spcAft>
              <a:buNone/>
            </a:pPr>
            <a:r>
              <a:t/>
            </a:r>
            <a:endParaRPr>
              <a:latin typeface="DM Sans"/>
              <a:ea typeface="DM Sans"/>
              <a:cs typeface="DM Sans"/>
              <a:sym typeface="DM Sans"/>
            </a:endParaRPr>
          </a:p>
        </p:txBody>
      </p:sp>
      <p:cxnSp>
        <p:nvCxnSpPr>
          <p:cNvPr id="1117" name="Google Shape;1117;p113"/>
          <p:cNvCxnSpPr/>
          <p:nvPr/>
        </p:nvCxnSpPr>
        <p:spPr>
          <a:xfrm>
            <a:off x="5665850" y="2912800"/>
            <a:ext cx="1490400" cy="2153100"/>
          </a:xfrm>
          <a:prstGeom prst="straightConnector1">
            <a:avLst/>
          </a:prstGeom>
          <a:noFill/>
          <a:ln cap="flat" cmpd="sng" w="19050">
            <a:solidFill>
              <a:srgbClr val="F6B26B"/>
            </a:solidFill>
            <a:prstDash val="dash"/>
            <a:round/>
            <a:headEnd len="med" w="med" type="none"/>
            <a:tailEnd len="med" w="med" type="none"/>
          </a:ln>
        </p:spPr>
      </p:cxnSp>
      <p:cxnSp>
        <p:nvCxnSpPr>
          <p:cNvPr id="1118" name="Google Shape;1118;p113"/>
          <p:cNvCxnSpPr/>
          <p:nvPr/>
        </p:nvCxnSpPr>
        <p:spPr>
          <a:xfrm>
            <a:off x="5652050" y="2201100"/>
            <a:ext cx="1559700" cy="530700"/>
          </a:xfrm>
          <a:prstGeom prst="straightConnector1">
            <a:avLst/>
          </a:prstGeom>
          <a:noFill/>
          <a:ln cap="flat" cmpd="sng" w="19050">
            <a:solidFill>
              <a:srgbClr val="F6B26B"/>
            </a:solidFill>
            <a:prstDash val="dash"/>
            <a:round/>
            <a:headEnd len="med" w="med" type="none"/>
            <a:tailEnd len="med" w="med" type="none"/>
          </a:ln>
        </p:spPr>
      </p:cxnSp>
      <p:pic>
        <p:nvPicPr>
          <p:cNvPr id="1119" name="Google Shape;1119;p113"/>
          <p:cNvPicPr preferRelativeResize="0"/>
          <p:nvPr/>
        </p:nvPicPr>
        <p:blipFill>
          <a:blip r:embed="rId3">
            <a:alphaModFix/>
          </a:blip>
          <a:stretch>
            <a:fillRect/>
          </a:stretch>
        </p:blipFill>
        <p:spPr>
          <a:xfrm>
            <a:off x="7222425" y="2733975"/>
            <a:ext cx="4290901" cy="2349778"/>
          </a:xfrm>
          <a:prstGeom prst="rect">
            <a:avLst/>
          </a:prstGeom>
          <a:noFill/>
          <a:ln cap="flat" cmpd="sng" w="19050">
            <a:solidFill>
              <a:srgbClr val="E69138"/>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Example</a:t>
            </a:r>
            <a:endParaRPr/>
          </a:p>
        </p:txBody>
      </p:sp>
      <p:sp>
        <p:nvSpPr>
          <p:cNvPr id="1125" name="Google Shape;1125;p114"/>
          <p:cNvSpPr txBox="1"/>
          <p:nvPr>
            <p:ph idx="1" type="body"/>
          </p:nvPr>
        </p:nvSpPr>
        <p:spPr>
          <a:xfrm>
            <a:off x="749250" y="1451238"/>
            <a:ext cx="5345100" cy="436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600"/>
              <a:t>Job DAG with Notebook, DLT and Python wheel tasks</a:t>
            </a:r>
            <a:endParaRPr b="1" sz="1600"/>
          </a:p>
        </p:txBody>
      </p:sp>
      <p:sp>
        <p:nvSpPr>
          <p:cNvPr id="1126" name="Google Shape;1126;p114"/>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127" name="Google Shape;1127;p114"/>
          <p:cNvSpPr/>
          <p:nvPr/>
        </p:nvSpPr>
        <p:spPr>
          <a:xfrm>
            <a:off x="2641216" y="50606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Power BI Update Dataset</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Python Wheel</a:t>
            </a:r>
            <a:endParaRPr b="1" sz="1000">
              <a:solidFill>
                <a:schemeClr val="accent2"/>
              </a:solidFill>
              <a:latin typeface="DM Sans"/>
              <a:ea typeface="DM Sans"/>
              <a:cs typeface="DM Sans"/>
              <a:sym typeface="DM Sans"/>
            </a:endParaRPr>
          </a:p>
        </p:txBody>
      </p:sp>
      <p:sp>
        <p:nvSpPr>
          <p:cNvPr id="1128" name="Google Shape;1128;p114"/>
          <p:cNvSpPr/>
          <p:nvPr/>
        </p:nvSpPr>
        <p:spPr>
          <a:xfrm>
            <a:off x="940067" y="21944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Customers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sp>
        <p:nvSpPr>
          <p:cNvPr id="1129" name="Google Shape;1129;p114"/>
          <p:cNvSpPr/>
          <p:nvPr/>
        </p:nvSpPr>
        <p:spPr>
          <a:xfrm>
            <a:off x="2641218" y="3677575"/>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Create Star Schema Model </a:t>
            </a:r>
            <a:endParaRPr b="1" sz="1000">
              <a:solidFill>
                <a:schemeClr val="accent2"/>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Delta Live Tables</a:t>
            </a:r>
            <a:endParaRPr b="1" sz="1000">
              <a:solidFill>
                <a:schemeClr val="accent2"/>
              </a:solidFill>
              <a:latin typeface="DM Sans"/>
              <a:ea typeface="DM Sans"/>
              <a:cs typeface="DM Sans"/>
              <a:sym typeface="DM Sans"/>
            </a:endParaRPr>
          </a:p>
        </p:txBody>
      </p:sp>
      <p:cxnSp>
        <p:nvCxnSpPr>
          <p:cNvPr id="1130" name="Google Shape;1130;p114"/>
          <p:cNvCxnSpPr>
            <a:stCxn id="1127" idx="0"/>
            <a:endCxn id="1129" idx="2"/>
          </p:cNvCxnSpPr>
          <p:nvPr/>
        </p:nvCxnSpPr>
        <p:spPr>
          <a:xfrm rot="-5400000">
            <a:off x="2940616" y="4717457"/>
            <a:ext cx="685800" cy="600"/>
          </a:xfrm>
          <a:prstGeom prst="curvedConnector3">
            <a:avLst>
              <a:gd fmla="val 50006" name="adj1"/>
            </a:avLst>
          </a:prstGeom>
          <a:noFill/>
          <a:ln cap="flat" cmpd="sng" w="9525">
            <a:solidFill>
              <a:schemeClr val="accent2"/>
            </a:solidFill>
            <a:prstDash val="solid"/>
            <a:round/>
            <a:headEnd len="med" w="med" type="none"/>
            <a:tailEnd len="med" w="med" type="none"/>
          </a:ln>
        </p:spPr>
      </p:cxnSp>
      <p:sp>
        <p:nvSpPr>
          <p:cNvPr id="1131" name="Google Shape;1131;p114"/>
          <p:cNvSpPr/>
          <p:nvPr/>
        </p:nvSpPr>
        <p:spPr>
          <a:xfrm>
            <a:off x="2644492" y="2185944"/>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Orders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32" name="Google Shape;1132;p114"/>
          <p:cNvCxnSpPr>
            <a:stCxn id="1129" idx="0"/>
            <a:endCxn id="1131" idx="2"/>
          </p:cNvCxnSpPr>
          <p:nvPr/>
        </p:nvCxnSpPr>
        <p:spPr>
          <a:xfrm rot="-5400000">
            <a:off x="2887668" y="3278725"/>
            <a:ext cx="794400" cy="3300"/>
          </a:xfrm>
          <a:prstGeom prst="curvedConnector3">
            <a:avLst>
              <a:gd fmla="val 50002" name="adj1"/>
            </a:avLst>
          </a:prstGeom>
          <a:noFill/>
          <a:ln cap="flat" cmpd="sng" w="9525">
            <a:solidFill>
              <a:schemeClr val="accent2"/>
            </a:solidFill>
            <a:prstDash val="solid"/>
            <a:round/>
            <a:headEnd len="med" w="med" type="none"/>
            <a:tailEnd len="med" w="med" type="none"/>
          </a:ln>
        </p:spPr>
      </p:cxnSp>
      <p:cxnSp>
        <p:nvCxnSpPr>
          <p:cNvPr id="1133" name="Google Shape;1133;p114"/>
          <p:cNvCxnSpPr>
            <a:stCxn id="1129" idx="0"/>
            <a:endCxn id="1128" idx="2"/>
          </p:cNvCxnSpPr>
          <p:nvPr/>
        </p:nvCxnSpPr>
        <p:spPr>
          <a:xfrm flipH="1" rot="5400000">
            <a:off x="2039568" y="2433925"/>
            <a:ext cx="786000" cy="1701300"/>
          </a:xfrm>
          <a:prstGeom prst="curvedConnector3">
            <a:avLst>
              <a:gd fmla="val 49995" name="adj1"/>
            </a:avLst>
          </a:prstGeom>
          <a:noFill/>
          <a:ln cap="flat" cmpd="sng" w="9525">
            <a:solidFill>
              <a:schemeClr val="accent2"/>
            </a:solidFill>
            <a:prstDash val="solid"/>
            <a:round/>
            <a:headEnd len="med" w="med" type="none"/>
            <a:tailEnd len="med" w="med" type="none"/>
          </a:ln>
        </p:spPr>
      </p:cxnSp>
      <p:sp>
        <p:nvSpPr>
          <p:cNvPr id="1134" name="Google Shape;1134;p114"/>
          <p:cNvSpPr txBox="1"/>
          <p:nvPr>
            <p:ph idx="1" type="body"/>
          </p:nvPr>
        </p:nvSpPr>
        <p:spPr>
          <a:xfrm>
            <a:off x="6234400" y="2137038"/>
            <a:ext cx="5345100" cy="4362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b="1" lang="en" sz="1600"/>
              <a:t>Delta Live Tables pipeline (Triggered mode)</a:t>
            </a:r>
            <a:endParaRPr b="1" sz="1600"/>
          </a:p>
        </p:txBody>
      </p:sp>
      <p:pic>
        <p:nvPicPr>
          <p:cNvPr id="1135" name="Google Shape;1135;p114"/>
          <p:cNvPicPr preferRelativeResize="0"/>
          <p:nvPr/>
        </p:nvPicPr>
        <p:blipFill>
          <a:blip r:embed="rId3">
            <a:alphaModFix/>
          </a:blip>
          <a:stretch>
            <a:fillRect/>
          </a:stretch>
        </p:blipFill>
        <p:spPr>
          <a:xfrm>
            <a:off x="7082275" y="2732950"/>
            <a:ext cx="3573201" cy="2586450"/>
          </a:xfrm>
          <a:prstGeom prst="rect">
            <a:avLst/>
          </a:prstGeom>
          <a:noFill/>
          <a:ln cap="flat" cmpd="sng" w="19050">
            <a:solidFill>
              <a:srgbClr val="E69138"/>
            </a:solidFill>
            <a:prstDash val="solid"/>
            <a:round/>
            <a:headEnd len="sm" w="sm" type="none"/>
            <a:tailEnd len="sm" w="sm" type="none"/>
          </a:ln>
        </p:spPr>
      </p:pic>
      <p:cxnSp>
        <p:nvCxnSpPr>
          <p:cNvPr id="1136" name="Google Shape;1136;p114"/>
          <p:cNvCxnSpPr>
            <a:stCxn id="1129" idx="0"/>
          </p:cNvCxnSpPr>
          <p:nvPr/>
        </p:nvCxnSpPr>
        <p:spPr>
          <a:xfrm flipH="1" rot="10800000">
            <a:off x="3283218" y="2735875"/>
            <a:ext cx="3785100" cy="941700"/>
          </a:xfrm>
          <a:prstGeom prst="straightConnector1">
            <a:avLst/>
          </a:prstGeom>
          <a:noFill/>
          <a:ln cap="flat" cmpd="sng" w="19050">
            <a:solidFill>
              <a:srgbClr val="F6B26B"/>
            </a:solidFill>
            <a:prstDash val="dash"/>
            <a:round/>
            <a:headEnd len="med" w="med" type="none"/>
            <a:tailEnd len="med" w="med" type="none"/>
          </a:ln>
        </p:spPr>
      </p:cxnSp>
      <p:cxnSp>
        <p:nvCxnSpPr>
          <p:cNvPr id="1137" name="Google Shape;1137;p114"/>
          <p:cNvCxnSpPr>
            <a:stCxn id="1129" idx="2"/>
          </p:cNvCxnSpPr>
          <p:nvPr/>
        </p:nvCxnSpPr>
        <p:spPr>
          <a:xfrm>
            <a:off x="3283218" y="4374775"/>
            <a:ext cx="3810000" cy="936000"/>
          </a:xfrm>
          <a:prstGeom prst="straightConnector1">
            <a:avLst/>
          </a:prstGeom>
          <a:noFill/>
          <a:ln cap="flat" cmpd="sng" w="19050">
            <a:solidFill>
              <a:srgbClr val="F6B26B"/>
            </a:solidFill>
            <a:prstDash val="dash"/>
            <a:round/>
            <a:headEnd len="med" w="med" type="none"/>
            <a:tailEnd len="med" w="med" type="none"/>
          </a:ln>
        </p:spPr>
      </p:cxnSp>
      <p:sp>
        <p:nvSpPr>
          <p:cNvPr id="1138" name="Google Shape;1138;p114"/>
          <p:cNvSpPr/>
          <p:nvPr/>
        </p:nvSpPr>
        <p:spPr>
          <a:xfrm>
            <a:off x="4374342" y="21859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Regions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39" name="Google Shape;1139;p114"/>
          <p:cNvCxnSpPr>
            <a:stCxn id="1129" idx="0"/>
            <a:endCxn id="1138" idx="2"/>
          </p:cNvCxnSpPr>
          <p:nvPr/>
        </p:nvCxnSpPr>
        <p:spPr>
          <a:xfrm rot="-5400000">
            <a:off x="3752568" y="2413825"/>
            <a:ext cx="794400" cy="1733100"/>
          </a:xfrm>
          <a:prstGeom prst="curvedConnector3">
            <a:avLst>
              <a:gd fmla="val 5000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Medallion Architecture / Bronze Layer</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446" name="Google Shape;446;p61"/>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47" name="Google Shape;447;p61"/>
          <p:cNvPicPr preferRelativeResize="0"/>
          <p:nvPr/>
        </p:nvPicPr>
        <p:blipFill>
          <a:blip r:embed="rId3">
            <a:alphaModFix/>
          </a:blip>
          <a:stretch>
            <a:fillRect/>
          </a:stretch>
        </p:blipFill>
        <p:spPr>
          <a:xfrm>
            <a:off x="82150" y="1096114"/>
            <a:ext cx="11884150" cy="506004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5"/>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Example</a:t>
            </a:r>
            <a:endParaRPr/>
          </a:p>
        </p:txBody>
      </p:sp>
      <p:sp>
        <p:nvSpPr>
          <p:cNvPr id="1145" name="Google Shape;1145;p115"/>
          <p:cNvSpPr txBox="1"/>
          <p:nvPr>
            <p:ph idx="1" type="body"/>
          </p:nvPr>
        </p:nvSpPr>
        <p:spPr>
          <a:xfrm>
            <a:off x="749250" y="1451238"/>
            <a:ext cx="5345100" cy="436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600"/>
              <a:t>Job DAG with Notebook, dbt and Python wheel tasks</a:t>
            </a:r>
            <a:endParaRPr b="1" sz="1600"/>
          </a:p>
        </p:txBody>
      </p:sp>
      <p:sp>
        <p:nvSpPr>
          <p:cNvPr id="1146" name="Google Shape;1146;p115"/>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147" name="Google Shape;1147;p115"/>
          <p:cNvSpPr/>
          <p:nvPr/>
        </p:nvSpPr>
        <p:spPr>
          <a:xfrm>
            <a:off x="2641216" y="50606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Power BI Update Dataset</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Python Wheel</a:t>
            </a:r>
            <a:endParaRPr b="1" sz="1000">
              <a:solidFill>
                <a:schemeClr val="accent2"/>
              </a:solidFill>
              <a:latin typeface="DM Sans"/>
              <a:ea typeface="DM Sans"/>
              <a:cs typeface="DM Sans"/>
              <a:sym typeface="DM Sans"/>
            </a:endParaRPr>
          </a:p>
        </p:txBody>
      </p:sp>
      <p:sp>
        <p:nvSpPr>
          <p:cNvPr id="1148" name="Google Shape;1148;p115"/>
          <p:cNvSpPr/>
          <p:nvPr/>
        </p:nvSpPr>
        <p:spPr>
          <a:xfrm>
            <a:off x="940067" y="21944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Customers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sp>
        <p:nvSpPr>
          <p:cNvPr id="1149" name="Google Shape;1149;p115"/>
          <p:cNvSpPr/>
          <p:nvPr/>
        </p:nvSpPr>
        <p:spPr>
          <a:xfrm>
            <a:off x="2641218" y="3677575"/>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Create Star Schema Model </a:t>
            </a:r>
            <a:endParaRPr b="1" sz="1000">
              <a:solidFill>
                <a:schemeClr val="accent2"/>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dbt</a:t>
            </a:r>
            <a:endParaRPr b="1" sz="1000">
              <a:solidFill>
                <a:schemeClr val="accent2"/>
              </a:solidFill>
              <a:latin typeface="DM Sans"/>
              <a:ea typeface="DM Sans"/>
              <a:cs typeface="DM Sans"/>
              <a:sym typeface="DM Sans"/>
            </a:endParaRPr>
          </a:p>
        </p:txBody>
      </p:sp>
      <p:cxnSp>
        <p:nvCxnSpPr>
          <p:cNvPr id="1150" name="Google Shape;1150;p115"/>
          <p:cNvCxnSpPr>
            <a:stCxn id="1147" idx="0"/>
            <a:endCxn id="1149" idx="2"/>
          </p:cNvCxnSpPr>
          <p:nvPr/>
        </p:nvCxnSpPr>
        <p:spPr>
          <a:xfrm rot="-5400000">
            <a:off x="2940616" y="4717457"/>
            <a:ext cx="685800" cy="600"/>
          </a:xfrm>
          <a:prstGeom prst="curvedConnector3">
            <a:avLst>
              <a:gd fmla="val 50006" name="adj1"/>
            </a:avLst>
          </a:prstGeom>
          <a:noFill/>
          <a:ln cap="flat" cmpd="sng" w="9525">
            <a:solidFill>
              <a:schemeClr val="accent2"/>
            </a:solidFill>
            <a:prstDash val="solid"/>
            <a:round/>
            <a:headEnd len="med" w="med" type="none"/>
            <a:tailEnd len="med" w="med" type="none"/>
          </a:ln>
        </p:spPr>
      </p:cxnSp>
      <p:sp>
        <p:nvSpPr>
          <p:cNvPr id="1151" name="Google Shape;1151;p115"/>
          <p:cNvSpPr/>
          <p:nvPr/>
        </p:nvSpPr>
        <p:spPr>
          <a:xfrm>
            <a:off x="2644492" y="2185944"/>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Orders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52" name="Google Shape;1152;p115"/>
          <p:cNvCxnSpPr>
            <a:stCxn id="1149" idx="0"/>
            <a:endCxn id="1151" idx="2"/>
          </p:cNvCxnSpPr>
          <p:nvPr/>
        </p:nvCxnSpPr>
        <p:spPr>
          <a:xfrm rot="-5400000">
            <a:off x="2887668" y="3278725"/>
            <a:ext cx="794400" cy="3300"/>
          </a:xfrm>
          <a:prstGeom prst="curvedConnector3">
            <a:avLst>
              <a:gd fmla="val 50002" name="adj1"/>
            </a:avLst>
          </a:prstGeom>
          <a:noFill/>
          <a:ln cap="flat" cmpd="sng" w="9525">
            <a:solidFill>
              <a:schemeClr val="accent2"/>
            </a:solidFill>
            <a:prstDash val="solid"/>
            <a:round/>
            <a:headEnd len="med" w="med" type="none"/>
            <a:tailEnd len="med" w="med" type="none"/>
          </a:ln>
        </p:spPr>
      </p:cxnSp>
      <p:cxnSp>
        <p:nvCxnSpPr>
          <p:cNvPr id="1153" name="Google Shape;1153;p115"/>
          <p:cNvCxnSpPr>
            <a:stCxn id="1149" idx="0"/>
            <a:endCxn id="1148" idx="2"/>
          </p:cNvCxnSpPr>
          <p:nvPr/>
        </p:nvCxnSpPr>
        <p:spPr>
          <a:xfrm flipH="1" rot="5400000">
            <a:off x="2039568" y="2433925"/>
            <a:ext cx="786000" cy="1701300"/>
          </a:xfrm>
          <a:prstGeom prst="curvedConnector3">
            <a:avLst>
              <a:gd fmla="val 49995" name="adj1"/>
            </a:avLst>
          </a:prstGeom>
          <a:noFill/>
          <a:ln cap="flat" cmpd="sng" w="9525">
            <a:solidFill>
              <a:schemeClr val="accent2"/>
            </a:solidFill>
            <a:prstDash val="solid"/>
            <a:round/>
            <a:headEnd len="med" w="med" type="none"/>
            <a:tailEnd len="med" w="med" type="none"/>
          </a:ln>
        </p:spPr>
      </p:cxnSp>
      <p:sp>
        <p:nvSpPr>
          <p:cNvPr id="1154" name="Google Shape;1154;p115"/>
          <p:cNvSpPr txBox="1"/>
          <p:nvPr>
            <p:ph idx="1" type="body"/>
          </p:nvPr>
        </p:nvSpPr>
        <p:spPr>
          <a:xfrm>
            <a:off x="6234400" y="2594238"/>
            <a:ext cx="5345100" cy="4362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b="1" lang="en" sz="1600"/>
              <a:t>dbt pipeline</a:t>
            </a:r>
            <a:endParaRPr b="1" sz="1600"/>
          </a:p>
        </p:txBody>
      </p:sp>
      <p:cxnSp>
        <p:nvCxnSpPr>
          <p:cNvPr id="1155" name="Google Shape;1155;p115"/>
          <p:cNvCxnSpPr>
            <a:stCxn id="1149" idx="0"/>
          </p:cNvCxnSpPr>
          <p:nvPr/>
        </p:nvCxnSpPr>
        <p:spPr>
          <a:xfrm flipH="1" rot="10800000">
            <a:off x="3283218" y="3121675"/>
            <a:ext cx="3341400" cy="555900"/>
          </a:xfrm>
          <a:prstGeom prst="straightConnector1">
            <a:avLst/>
          </a:prstGeom>
          <a:noFill/>
          <a:ln cap="flat" cmpd="sng" w="19050">
            <a:solidFill>
              <a:srgbClr val="F6B26B"/>
            </a:solidFill>
            <a:prstDash val="dash"/>
            <a:round/>
            <a:headEnd len="med" w="med" type="none"/>
            <a:tailEnd len="med" w="med" type="none"/>
          </a:ln>
        </p:spPr>
      </p:cxnSp>
      <p:cxnSp>
        <p:nvCxnSpPr>
          <p:cNvPr id="1156" name="Google Shape;1156;p115"/>
          <p:cNvCxnSpPr>
            <a:stCxn id="1149" idx="2"/>
          </p:cNvCxnSpPr>
          <p:nvPr/>
        </p:nvCxnSpPr>
        <p:spPr>
          <a:xfrm>
            <a:off x="3283218" y="4374775"/>
            <a:ext cx="3353700" cy="565800"/>
          </a:xfrm>
          <a:prstGeom prst="straightConnector1">
            <a:avLst/>
          </a:prstGeom>
          <a:noFill/>
          <a:ln cap="flat" cmpd="sng" w="19050">
            <a:solidFill>
              <a:srgbClr val="F6B26B"/>
            </a:solidFill>
            <a:prstDash val="dash"/>
            <a:round/>
            <a:headEnd len="med" w="med" type="none"/>
            <a:tailEnd len="med" w="med" type="none"/>
          </a:ln>
        </p:spPr>
      </p:cxnSp>
      <p:sp>
        <p:nvSpPr>
          <p:cNvPr id="1157" name="Google Shape;1157;p115"/>
          <p:cNvSpPr/>
          <p:nvPr/>
        </p:nvSpPr>
        <p:spPr>
          <a:xfrm>
            <a:off x="4374342" y="21859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Regions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58" name="Google Shape;1158;p115"/>
          <p:cNvCxnSpPr>
            <a:stCxn id="1149" idx="0"/>
            <a:endCxn id="1157" idx="2"/>
          </p:cNvCxnSpPr>
          <p:nvPr/>
        </p:nvCxnSpPr>
        <p:spPr>
          <a:xfrm rot="-5400000">
            <a:off x="3752568" y="2413825"/>
            <a:ext cx="794400" cy="1733100"/>
          </a:xfrm>
          <a:prstGeom prst="curvedConnector3">
            <a:avLst>
              <a:gd fmla="val 50001" name="adj1"/>
            </a:avLst>
          </a:prstGeom>
          <a:noFill/>
          <a:ln cap="flat" cmpd="sng" w="9525">
            <a:solidFill>
              <a:schemeClr val="accent2"/>
            </a:solidFill>
            <a:prstDash val="solid"/>
            <a:round/>
            <a:headEnd len="med" w="med" type="none"/>
            <a:tailEnd len="med" w="med" type="none"/>
          </a:ln>
        </p:spPr>
      </p:cxnSp>
      <p:pic>
        <p:nvPicPr>
          <p:cNvPr id="1159" name="Google Shape;1159;p115"/>
          <p:cNvPicPr preferRelativeResize="0"/>
          <p:nvPr/>
        </p:nvPicPr>
        <p:blipFill>
          <a:blip r:embed="rId3">
            <a:alphaModFix/>
          </a:blip>
          <a:stretch>
            <a:fillRect/>
          </a:stretch>
        </p:blipFill>
        <p:spPr>
          <a:xfrm>
            <a:off x="6653363" y="3127925"/>
            <a:ext cx="4507173" cy="1796500"/>
          </a:xfrm>
          <a:prstGeom prst="rect">
            <a:avLst/>
          </a:prstGeom>
          <a:noFill/>
          <a:ln cap="flat" cmpd="sng" w="19050">
            <a:solidFill>
              <a:srgbClr val="E69138"/>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1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Example</a:t>
            </a:r>
            <a:endParaRPr/>
          </a:p>
        </p:txBody>
      </p:sp>
      <p:sp>
        <p:nvSpPr>
          <p:cNvPr id="1165" name="Google Shape;1165;p116"/>
          <p:cNvSpPr txBox="1"/>
          <p:nvPr>
            <p:ph idx="1" type="body"/>
          </p:nvPr>
        </p:nvSpPr>
        <p:spPr>
          <a:xfrm>
            <a:off x="749250" y="1451238"/>
            <a:ext cx="5345100" cy="436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600"/>
              <a:t>Job DAG with Notebook, dbt and Python wheel tasks</a:t>
            </a:r>
            <a:endParaRPr b="1" sz="1600"/>
          </a:p>
        </p:txBody>
      </p:sp>
      <p:sp>
        <p:nvSpPr>
          <p:cNvPr id="1166" name="Google Shape;1166;p116"/>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167" name="Google Shape;1167;p116"/>
          <p:cNvSpPr/>
          <p:nvPr/>
        </p:nvSpPr>
        <p:spPr>
          <a:xfrm>
            <a:off x="2641216" y="50606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Power BI Update Dataset</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Python Wheel</a:t>
            </a:r>
            <a:endParaRPr b="1" sz="1000">
              <a:solidFill>
                <a:schemeClr val="accent2"/>
              </a:solidFill>
              <a:latin typeface="DM Sans"/>
              <a:ea typeface="DM Sans"/>
              <a:cs typeface="DM Sans"/>
              <a:sym typeface="DM Sans"/>
            </a:endParaRPr>
          </a:p>
        </p:txBody>
      </p:sp>
      <p:sp>
        <p:nvSpPr>
          <p:cNvPr id="1168" name="Google Shape;1168;p116"/>
          <p:cNvSpPr/>
          <p:nvPr/>
        </p:nvSpPr>
        <p:spPr>
          <a:xfrm>
            <a:off x="940067" y="21944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Customers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sp>
        <p:nvSpPr>
          <p:cNvPr id="1169" name="Google Shape;1169;p116"/>
          <p:cNvSpPr/>
          <p:nvPr/>
        </p:nvSpPr>
        <p:spPr>
          <a:xfrm>
            <a:off x="2641218" y="3677575"/>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Create Star Schema Model </a:t>
            </a:r>
            <a:endParaRPr b="1" sz="1000">
              <a:solidFill>
                <a:schemeClr val="accent2"/>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dbt</a:t>
            </a:r>
            <a:endParaRPr b="1" sz="1000">
              <a:solidFill>
                <a:schemeClr val="accent2"/>
              </a:solidFill>
              <a:latin typeface="DM Sans"/>
              <a:ea typeface="DM Sans"/>
              <a:cs typeface="DM Sans"/>
              <a:sym typeface="DM Sans"/>
            </a:endParaRPr>
          </a:p>
        </p:txBody>
      </p:sp>
      <p:cxnSp>
        <p:nvCxnSpPr>
          <p:cNvPr id="1170" name="Google Shape;1170;p116"/>
          <p:cNvCxnSpPr>
            <a:stCxn id="1167" idx="0"/>
            <a:endCxn id="1169" idx="2"/>
          </p:cNvCxnSpPr>
          <p:nvPr/>
        </p:nvCxnSpPr>
        <p:spPr>
          <a:xfrm rot="-5400000">
            <a:off x="2940616" y="4717457"/>
            <a:ext cx="685800" cy="600"/>
          </a:xfrm>
          <a:prstGeom prst="curvedConnector3">
            <a:avLst>
              <a:gd fmla="val 50006" name="adj1"/>
            </a:avLst>
          </a:prstGeom>
          <a:noFill/>
          <a:ln cap="flat" cmpd="sng" w="9525">
            <a:solidFill>
              <a:schemeClr val="accent2"/>
            </a:solidFill>
            <a:prstDash val="solid"/>
            <a:round/>
            <a:headEnd len="med" w="med" type="none"/>
            <a:tailEnd len="med" w="med" type="none"/>
          </a:ln>
        </p:spPr>
      </p:cxnSp>
      <p:sp>
        <p:nvSpPr>
          <p:cNvPr id="1171" name="Google Shape;1171;p116"/>
          <p:cNvSpPr/>
          <p:nvPr/>
        </p:nvSpPr>
        <p:spPr>
          <a:xfrm>
            <a:off x="2644492" y="2185944"/>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Orders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72" name="Google Shape;1172;p116"/>
          <p:cNvCxnSpPr>
            <a:stCxn id="1169" idx="0"/>
            <a:endCxn id="1171" idx="2"/>
          </p:cNvCxnSpPr>
          <p:nvPr/>
        </p:nvCxnSpPr>
        <p:spPr>
          <a:xfrm rot="-5400000">
            <a:off x="2887668" y="3278725"/>
            <a:ext cx="794400" cy="3300"/>
          </a:xfrm>
          <a:prstGeom prst="curvedConnector3">
            <a:avLst>
              <a:gd fmla="val 50002" name="adj1"/>
            </a:avLst>
          </a:prstGeom>
          <a:noFill/>
          <a:ln cap="flat" cmpd="sng" w="9525">
            <a:solidFill>
              <a:schemeClr val="accent2"/>
            </a:solidFill>
            <a:prstDash val="solid"/>
            <a:round/>
            <a:headEnd len="med" w="med" type="none"/>
            <a:tailEnd len="med" w="med" type="none"/>
          </a:ln>
        </p:spPr>
      </p:cxnSp>
      <p:cxnSp>
        <p:nvCxnSpPr>
          <p:cNvPr id="1173" name="Google Shape;1173;p116"/>
          <p:cNvCxnSpPr>
            <a:stCxn id="1169" idx="0"/>
            <a:endCxn id="1168" idx="2"/>
          </p:cNvCxnSpPr>
          <p:nvPr/>
        </p:nvCxnSpPr>
        <p:spPr>
          <a:xfrm flipH="1" rot="5400000">
            <a:off x="2039568" y="2433925"/>
            <a:ext cx="786000" cy="1701300"/>
          </a:xfrm>
          <a:prstGeom prst="curvedConnector3">
            <a:avLst>
              <a:gd fmla="val 49995" name="adj1"/>
            </a:avLst>
          </a:prstGeom>
          <a:noFill/>
          <a:ln cap="flat" cmpd="sng" w="9525">
            <a:solidFill>
              <a:schemeClr val="accent2"/>
            </a:solidFill>
            <a:prstDash val="solid"/>
            <a:round/>
            <a:headEnd len="med" w="med" type="none"/>
            <a:tailEnd len="med" w="med" type="none"/>
          </a:ln>
        </p:spPr>
      </p:cxnSp>
      <p:sp>
        <p:nvSpPr>
          <p:cNvPr id="1174" name="Google Shape;1174;p116"/>
          <p:cNvSpPr txBox="1"/>
          <p:nvPr>
            <p:ph idx="1" type="body"/>
          </p:nvPr>
        </p:nvSpPr>
        <p:spPr>
          <a:xfrm>
            <a:off x="6234400" y="2594238"/>
            <a:ext cx="5345100" cy="436200"/>
          </a:xfrm>
          <a:prstGeom prst="rect">
            <a:avLst/>
          </a:prstGeom>
        </p:spPr>
        <p:txBody>
          <a:bodyPr anchorCtr="0" anchor="t" bIns="0" lIns="0" spcFirstLastPara="1" rIns="0" wrap="square" tIns="0">
            <a:noAutofit/>
          </a:bodyPr>
          <a:lstStyle/>
          <a:p>
            <a:pPr indent="0" lvl="0" marL="0" rtl="0" algn="ctr">
              <a:spcBef>
                <a:spcPts val="1100"/>
              </a:spcBef>
              <a:spcAft>
                <a:spcPts val="0"/>
              </a:spcAft>
              <a:buNone/>
            </a:pPr>
            <a:r>
              <a:rPr b="1" lang="en" sz="1600"/>
              <a:t>Python wheel with API Call </a:t>
            </a:r>
            <a:br>
              <a:rPr b="1" lang="en" sz="1600"/>
            </a:br>
            <a:r>
              <a:rPr b="1" lang="en" sz="1600"/>
              <a:t>to Power BI Datasets</a:t>
            </a:r>
            <a:endParaRPr b="1" sz="1600"/>
          </a:p>
        </p:txBody>
      </p:sp>
      <p:cxnSp>
        <p:nvCxnSpPr>
          <p:cNvPr id="1175" name="Google Shape;1175;p116"/>
          <p:cNvCxnSpPr/>
          <p:nvPr/>
        </p:nvCxnSpPr>
        <p:spPr>
          <a:xfrm flipH="1" rot="10800000">
            <a:off x="3945200" y="3306250"/>
            <a:ext cx="3011100" cy="1720500"/>
          </a:xfrm>
          <a:prstGeom prst="straightConnector1">
            <a:avLst/>
          </a:prstGeom>
          <a:noFill/>
          <a:ln cap="flat" cmpd="sng" w="19050">
            <a:solidFill>
              <a:srgbClr val="F6B26B"/>
            </a:solidFill>
            <a:prstDash val="dash"/>
            <a:round/>
            <a:headEnd len="med" w="med" type="none"/>
            <a:tailEnd len="med" w="med" type="none"/>
          </a:ln>
        </p:spPr>
      </p:cxnSp>
      <p:cxnSp>
        <p:nvCxnSpPr>
          <p:cNvPr id="1176" name="Google Shape;1176;p116"/>
          <p:cNvCxnSpPr/>
          <p:nvPr/>
        </p:nvCxnSpPr>
        <p:spPr>
          <a:xfrm>
            <a:off x="3932900" y="5764150"/>
            <a:ext cx="3048000" cy="110700"/>
          </a:xfrm>
          <a:prstGeom prst="straightConnector1">
            <a:avLst/>
          </a:prstGeom>
          <a:noFill/>
          <a:ln cap="flat" cmpd="sng" w="19050">
            <a:solidFill>
              <a:srgbClr val="F6B26B"/>
            </a:solidFill>
            <a:prstDash val="dash"/>
            <a:round/>
            <a:headEnd len="med" w="med" type="none"/>
            <a:tailEnd len="med" w="med" type="none"/>
          </a:ln>
        </p:spPr>
      </p:cxnSp>
      <p:sp>
        <p:nvSpPr>
          <p:cNvPr id="1177" name="Google Shape;1177;p116"/>
          <p:cNvSpPr/>
          <p:nvPr/>
        </p:nvSpPr>
        <p:spPr>
          <a:xfrm>
            <a:off x="4374342" y="2185957"/>
            <a:ext cx="1284000" cy="697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1"/>
                </a:solidFill>
                <a:latin typeface="DM Sans"/>
                <a:ea typeface="DM Sans"/>
                <a:cs typeface="DM Sans"/>
                <a:sym typeface="DM Sans"/>
              </a:rPr>
              <a:t>Copy Regions From SQLServer</a:t>
            </a:r>
            <a:endParaRPr b="1" sz="1000">
              <a:solidFill>
                <a:schemeClr val="accent1"/>
              </a:solidFill>
              <a:latin typeface="DM Sans"/>
              <a:ea typeface="DM Sans"/>
              <a:cs typeface="DM Sans"/>
              <a:sym typeface="DM Sans"/>
            </a:endParaRPr>
          </a:p>
          <a:p>
            <a:pPr indent="0" lvl="0" marL="0" rtl="0" algn="ctr">
              <a:spcBef>
                <a:spcPts val="0"/>
              </a:spcBef>
              <a:spcAft>
                <a:spcPts val="0"/>
              </a:spcAft>
              <a:buNone/>
            </a:pPr>
            <a:r>
              <a:rPr b="1" lang="en" sz="1000">
                <a:solidFill>
                  <a:schemeClr val="accent2"/>
                </a:solidFill>
                <a:latin typeface="DM Sans"/>
                <a:ea typeface="DM Sans"/>
                <a:cs typeface="DM Sans"/>
                <a:sym typeface="DM Sans"/>
              </a:rPr>
              <a:t>Notebook</a:t>
            </a:r>
            <a:endParaRPr b="1" sz="1000">
              <a:solidFill>
                <a:schemeClr val="accent2"/>
              </a:solidFill>
              <a:latin typeface="DM Sans"/>
              <a:ea typeface="DM Sans"/>
              <a:cs typeface="DM Sans"/>
              <a:sym typeface="DM Sans"/>
            </a:endParaRPr>
          </a:p>
        </p:txBody>
      </p:sp>
      <p:cxnSp>
        <p:nvCxnSpPr>
          <p:cNvPr id="1178" name="Google Shape;1178;p116"/>
          <p:cNvCxnSpPr>
            <a:stCxn id="1169" idx="0"/>
            <a:endCxn id="1177" idx="2"/>
          </p:cNvCxnSpPr>
          <p:nvPr/>
        </p:nvCxnSpPr>
        <p:spPr>
          <a:xfrm rot="-5400000">
            <a:off x="3752568" y="2413825"/>
            <a:ext cx="794400" cy="1733100"/>
          </a:xfrm>
          <a:prstGeom prst="curvedConnector3">
            <a:avLst>
              <a:gd fmla="val 50001" name="adj1"/>
            </a:avLst>
          </a:prstGeom>
          <a:noFill/>
          <a:ln cap="flat" cmpd="sng" w="9525">
            <a:solidFill>
              <a:schemeClr val="accent2"/>
            </a:solidFill>
            <a:prstDash val="solid"/>
            <a:round/>
            <a:headEnd len="med" w="med" type="none"/>
            <a:tailEnd len="med" w="med" type="none"/>
          </a:ln>
        </p:spPr>
      </p:cxnSp>
      <p:sp>
        <p:nvSpPr>
          <p:cNvPr id="1179" name="Google Shape;1179;p116"/>
          <p:cNvSpPr txBox="1"/>
          <p:nvPr/>
        </p:nvSpPr>
        <p:spPr>
          <a:xfrm>
            <a:off x="6944025" y="3318375"/>
            <a:ext cx="4589100" cy="2588700"/>
          </a:xfrm>
          <a:prstGeom prst="rect">
            <a:avLst/>
          </a:prstGeom>
          <a:solidFill>
            <a:schemeClr val="lt2"/>
          </a:solidFill>
          <a:ln cap="flat" cmpd="sng" w="9525">
            <a:solidFill>
              <a:srgbClr val="E6913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rgbClr val="444340"/>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1350">
                <a:solidFill>
                  <a:srgbClr val="444340"/>
                </a:solidFill>
                <a:latin typeface="Consolas"/>
                <a:ea typeface="Consolas"/>
                <a:cs typeface="Consolas"/>
                <a:sym typeface="Consolas"/>
              </a:rPr>
              <a:t>import requests</a:t>
            </a:r>
            <a:endParaRPr sz="1350">
              <a:solidFill>
                <a:srgbClr val="444340"/>
              </a:solidFill>
              <a:latin typeface="Consolas"/>
              <a:ea typeface="Consolas"/>
              <a:cs typeface="Consolas"/>
              <a:sym typeface="Consolas"/>
            </a:endParaRPr>
          </a:p>
          <a:p>
            <a:pPr indent="0" lvl="0" marL="0" rtl="0" algn="l">
              <a:spcBef>
                <a:spcPts val="0"/>
              </a:spcBef>
              <a:spcAft>
                <a:spcPts val="0"/>
              </a:spcAft>
              <a:buNone/>
            </a:pPr>
            <a:r>
              <a:rPr lang="en" sz="1350">
                <a:solidFill>
                  <a:srgbClr val="444340"/>
                </a:solidFill>
                <a:latin typeface="Consolas"/>
                <a:ea typeface="Consolas"/>
                <a:cs typeface="Consolas"/>
                <a:sym typeface="Consolas"/>
              </a:rPr>
              <a:t>r = requests.get('https://docs.microsoft.com/en-us/resGET </a:t>
            </a:r>
            <a:r>
              <a:rPr lang="en" sz="1350">
                <a:solidFill>
                  <a:srgbClr val="444340"/>
                </a:solidFill>
                <a:uFill>
                  <a:noFill/>
                </a:uFill>
                <a:latin typeface="Consolas"/>
                <a:ea typeface="Consolas"/>
                <a:cs typeface="Consolas"/>
                <a:sym typeface="Consolas"/>
                <a:hlinkClick r:id="rId3">
                  <a:extLst>
                    <a:ext uri="{A12FA001-AC4F-418D-AE19-62706E023703}">
                      <ahyp:hlinkClr val="tx"/>
                    </a:ext>
                  </a:extLst>
                </a:hlinkClick>
              </a:rPr>
              <a:t>https://api.powerbi.com/v1.0/myorg/groups/{groupId}/datasets/{datasetId}/refreshes?$top={$top</a:t>
            </a:r>
            <a:r>
              <a:rPr lang="en" sz="1350">
                <a:solidFill>
                  <a:srgbClr val="444340"/>
                </a:solidFill>
                <a:latin typeface="Consolas"/>
                <a:ea typeface="Consolas"/>
                <a:cs typeface="Consolas"/>
                <a:sym typeface="Consolas"/>
              </a:rPr>
              <a:t>}', auth=('user', 'pass'))</a:t>
            </a:r>
            <a:endParaRPr sz="1350">
              <a:solidFill>
                <a:srgbClr val="444340"/>
              </a:solidFill>
              <a:latin typeface="Consolas"/>
              <a:ea typeface="Consolas"/>
              <a:cs typeface="Consolas"/>
              <a:sym typeface="Consolas"/>
            </a:endParaRPr>
          </a:p>
          <a:p>
            <a:pPr indent="0" lvl="0" marL="0" marR="139700" rtl="0" algn="l">
              <a:lnSpc>
                <a:spcPct val="115000"/>
              </a:lnSpc>
              <a:spcBef>
                <a:spcPts val="2300"/>
              </a:spcBef>
              <a:spcAft>
                <a:spcPts val="0"/>
              </a:spcAft>
              <a:buNone/>
            </a:pPr>
            <a:r>
              <a:rPr lang="en" sz="1350">
                <a:solidFill>
                  <a:srgbClr val="444340"/>
                </a:solidFill>
                <a:latin typeface="Consolas"/>
                <a:ea typeface="Consolas"/>
                <a:cs typeface="Consolas"/>
                <a:sym typeface="Consolas"/>
              </a:rPr>
              <a:t>r.status_code</a:t>
            </a:r>
            <a:endParaRPr sz="1100">
              <a:solidFill>
                <a:srgbClr val="6C6C6C"/>
              </a:solidFill>
              <a:latin typeface="Courier New"/>
              <a:ea typeface="Courier New"/>
              <a:cs typeface="Courier New"/>
              <a:sym typeface="Courier New"/>
            </a:endParaRPr>
          </a:p>
          <a:p>
            <a:pPr indent="0" lvl="0" marL="0" rtl="0" algn="l">
              <a:spcBef>
                <a:spcPts val="0"/>
              </a:spcBef>
              <a:spcAft>
                <a:spcPts val="0"/>
              </a:spcAft>
              <a:buNone/>
            </a:pPr>
            <a:r>
              <a:t/>
            </a:r>
            <a:endParaRPr sz="1350">
              <a:solidFill>
                <a:srgbClr val="444340"/>
              </a:solidFill>
              <a:highlight>
                <a:srgbClr val="FFFFFF"/>
              </a:highlight>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17"/>
          <p:cNvPicPr preferRelativeResize="0"/>
          <p:nvPr/>
        </p:nvPicPr>
        <p:blipFill>
          <a:blip r:embed="rId3">
            <a:alphaModFix/>
          </a:blip>
          <a:stretch>
            <a:fillRect/>
          </a:stretch>
        </p:blipFill>
        <p:spPr>
          <a:xfrm>
            <a:off x="877625" y="1301100"/>
            <a:ext cx="5586138" cy="4964751"/>
          </a:xfrm>
          <a:prstGeom prst="rect">
            <a:avLst/>
          </a:prstGeom>
          <a:noFill/>
          <a:ln>
            <a:noFill/>
          </a:ln>
        </p:spPr>
      </p:pic>
      <p:sp>
        <p:nvSpPr>
          <p:cNvPr id="1185" name="Google Shape;1185;p11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Creating Jobs with Multiple Tasks</a:t>
            </a:r>
            <a:endParaRPr/>
          </a:p>
        </p:txBody>
      </p:sp>
      <p:sp>
        <p:nvSpPr>
          <p:cNvPr id="1186" name="Google Shape;1186;p117"/>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187" name="Google Shape;1187;p117"/>
          <p:cNvPicPr preferRelativeResize="0"/>
          <p:nvPr/>
        </p:nvPicPr>
        <p:blipFill>
          <a:blip r:embed="rId4">
            <a:alphaModFix/>
          </a:blip>
          <a:stretch>
            <a:fillRect/>
          </a:stretch>
        </p:blipFill>
        <p:spPr>
          <a:xfrm>
            <a:off x="877636" y="1301103"/>
            <a:ext cx="5549954" cy="4964751"/>
          </a:xfrm>
          <a:prstGeom prst="rect">
            <a:avLst/>
          </a:prstGeom>
          <a:noFill/>
          <a:ln>
            <a:noFill/>
          </a:ln>
        </p:spPr>
      </p:pic>
      <p:pic>
        <p:nvPicPr>
          <p:cNvPr id="1188" name="Google Shape;1188;p117"/>
          <p:cNvPicPr preferRelativeResize="0"/>
          <p:nvPr/>
        </p:nvPicPr>
        <p:blipFill rotWithShape="1">
          <a:blip r:embed="rId5">
            <a:alphaModFix/>
          </a:blip>
          <a:srcRect b="2020" l="6761" r="4852" t="32155"/>
          <a:stretch/>
        </p:blipFill>
        <p:spPr>
          <a:xfrm>
            <a:off x="1364225" y="2535350"/>
            <a:ext cx="4659999" cy="3523776"/>
          </a:xfrm>
          <a:prstGeom prst="rect">
            <a:avLst/>
          </a:prstGeom>
          <a:noFill/>
          <a:ln>
            <a:noFill/>
          </a:ln>
        </p:spPr>
      </p:pic>
      <p:sp>
        <p:nvSpPr>
          <p:cNvPr id="1189" name="Google Shape;1189;p117"/>
          <p:cNvSpPr/>
          <p:nvPr/>
        </p:nvSpPr>
        <p:spPr>
          <a:xfrm>
            <a:off x="1990650" y="3048150"/>
            <a:ext cx="1413900" cy="21630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7"/>
          <p:cNvSpPr/>
          <p:nvPr/>
        </p:nvSpPr>
        <p:spPr>
          <a:xfrm>
            <a:off x="7632300" y="2064775"/>
            <a:ext cx="3613500" cy="30474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latin typeface="DM Sans"/>
                <a:ea typeface="DM Sans"/>
                <a:cs typeface="DM Sans"/>
                <a:sym typeface="DM Sans"/>
              </a:rPr>
              <a:t>Choose a task type from:</a:t>
            </a:r>
            <a:endParaRPr sz="1800">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Notebook</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Jar</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Spark Submit</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Python</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Delta Live Tables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Python Wheel</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dbt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Databricks SQL (Coming Soon)</a:t>
            </a:r>
            <a:endParaRPr>
              <a:latin typeface="DM Sans"/>
              <a:ea typeface="DM Sans"/>
              <a:cs typeface="DM Sans"/>
              <a:sym typeface="DM Sans"/>
            </a:endParaRPr>
          </a:p>
          <a:p>
            <a:pPr indent="0" lvl="0" marL="0" rtl="0" algn="l">
              <a:spcBef>
                <a:spcPts val="0"/>
              </a:spcBef>
              <a:spcAft>
                <a:spcPts val="0"/>
              </a:spcAft>
              <a:buNone/>
            </a:pPr>
            <a:r>
              <a:t/>
            </a:r>
            <a:endParaRPr sz="1700">
              <a:latin typeface="DM Sans"/>
              <a:ea typeface="DM Sans"/>
              <a:cs typeface="DM Sans"/>
              <a:sym typeface="DM Sans"/>
            </a:endParaRPr>
          </a:p>
        </p:txBody>
      </p:sp>
      <p:cxnSp>
        <p:nvCxnSpPr>
          <p:cNvPr id="1191" name="Google Shape;1191;p117"/>
          <p:cNvCxnSpPr>
            <a:stCxn id="1189" idx="3"/>
            <a:endCxn id="1190" idx="1"/>
          </p:cNvCxnSpPr>
          <p:nvPr/>
        </p:nvCxnSpPr>
        <p:spPr>
          <a:xfrm flipH="1" rot="10800000">
            <a:off x="3404550" y="3588450"/>
            <a:ext cx="4227900" cy="541200"/>
          </a:xfrm>
          <a:prstGeom prst="bentConnector3">
            <a:avLst>
              <a:gd fmla="val 49998"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pic>
        <p:nvPicPr>
          <p:cNvPr id="1196" name="Google Shape;1196;p118"/>
          <p:cNvPicPr preferRelativeResize="0"/>
          <p:nvPr/>
        </p:nvPicPr>
        <p:blipFill>
          <a:blip r:embed="rId3">
            <a:alphaModFix/>
          </a:blip>
          <a:stretch>
            <a:fillRect/>
          </a:stretch>
        </p:blipFill>
        <p:spPr>
          <a:xfrm>
            <a:off x="877625" y="1301100"/>
            <a:ext cx="5586138" cy="4964751"/>
          </a:xfrm>
          <a:prstGeom prst="rect">
            <a:avLst/>
          </a:prstGeom>
          <a:noFill/>
          <a:ln>
            <a:noFill/>
          </a:ln>
        </p:spPr>
      </p:pic>
      <p:sp>
        <p:nvSpPr>
          <p:cNvPr id="1197" name="Google Shape;1197;p11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Creating Jobs with Multiple Tasks</a:t>
            </a:r>
            <a:endParaRPr/>
          </a:p>
        </p:txBody>
      </p:sp>
      <p:sp>
        <p:nvSpPr>
          <p:cNvPr id="1198" name="Google Shape;1198;p118"/>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199" name="Google Shape;1199;p118"/>
          <p:cNvPicPr preferRelativeResize="0"/>
          <p:nvPr/>
        </p:nvPicPr>
        <p:blipFill>
          <a:blip r:embed="rId4">
            <a:alphaModFix/>
          </a:blip>
          <a:stretch>
            <a:fillRect/>
          </a:stretch>
        </p:blipFill>
        <p:spPr>
          <a:xfrm>
            <a:off x="877636" y="1301103"/>
            <a:ext cx="5549954" cy="4964751"/>
          </a:xfrm>
          <a:prstGeom prst="rect">
            <a:avLst/>
          </a:prstGeom>
          <a:noFill/>
          <a:ln>
            <a:noFill/>
          </a:ln>
        </p:spPr>
      </p:pic>
      <p:sp>
        <p:nvSpPr>
          <p:cNvPr id="1200" name="Google Shape;1200;p118"/>
          <p:cNvSpPr/>
          <p:nvPr/>
        </p:nvSpPr>
        <p:spPr>
          <a:xfrm>
            <a:off x="3379475" y="5592250"/>
            <a:ext cx="2079900" cy="524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8"/>
          <p:cNvSpPr/>
          <p:nvPr/>
        </p:nvSpPr>
        <p:spPr>
          <a:xfrm>
            <a:off x="7814600" y="3911775"/>
            <a:ext cx="3252300" cy="1200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DM Sans"/>
                <a:ea typeface="DM Sans"/>
                <a:cs typeface="DM Sans"/>
                <a:sym typeface="DM Sans"/>
              </a:rPr>
              <a:t>Create your first task and then add more tasks to the job</a:t>
            </a:r>
            <a:endParaRPr sz="1700">
              <a:latin typeface="DM Sans"/>
              <a:ea typeface="DM Sans"/>
              <a:cs typeface="DM Sans"/>
              <a:sym typeface="DM Sans"/>
            </a:endParaRPr>
          </a:p>
        </p:txBody>
      </p:sp>
      <p:cxnSp>
        <p:nvCxnSpPr>
          <p:cNvPr id="1202" name="Google Shape;1202;p118"/>
          <p:cNvCxnSpPr>
            <a:stCxn id="1200" idx="3"/>
            <a:endCxn id="1201" idx="1"/>
          </p:cNvCxnSpPr>
          <p:nvPr/>
        </p:nvCxnSpPr>
        <p:spPr>
          <a:xfrm flipH="1" rot="10800000">
            <a:off x="5459375" y="4512100"/>
            <a:ext cx="2355300" cy="1342500"/>
          </a:xfrm>
          <a:prstGeom prst="bentConnector3">
            <a:avLst>
              <a:gd fmla="val 49998"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pic>
        <p:nvPicPr>
          <p:cNvPr id="1207" name="Google Shape;1207;p119"/>
          <p:cNvPicPr preferRelativeResize="0"/>
          <p:nvPr/>
        </p:nvPicPr>
        <p:blipFill>
          <a:blip r:embed="rId3">
            <a:alphaModFix/>
          </a:blip>
          <a:stretch>
            <a:fillRect/>
          </a:stretch>
        </p:blipFill>
        <p:spPr>
          <a:xfrm>
            <a:off x="877625" y="1301100"/>
            <a:ext cx="5586138" cy="4964751"/>
          </a:xfrm>
          <a:prstGeom prst="rect">
            <a:avLst/>
          </a:prstGeom>
          <a:noFill/>
          <a:ln>
            <a:noFill/>
          </a:ln>
        </p:spPr>
      </p:pic>
      <p:sp>
        <p:nvSpPr>
          <p:cNvPr id="1208" name="Google Shape;1208;p11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Creating Jobs with Multiple Tasks</a:t>
            </a:r>
            <a:endParaRPr/>
          </a:p>
        </p:txBody>
      </p:sp>
      <p:sp>
        <p:nvSpPr>
          <p:cNvPr id="1209" name="Google Shape;1209;p119"/>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210" name="Google Shape;1210;p119"/>
          <p:cNvSpPr/>
          <p:nvPr/>
        </p:nvSpPr>
        <p:spPr>
          <a:xfrm>
            <a:off x="1889925" y="5161800"/>
            <a:ext cx="3569400" cy="7182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9"/>
          <p:cNvSpPr/>
          <p:nvPr/>
        </p:nvSpPr>
        <p:spPr>
          <a:xfrm>
            <a:off x="7814600" y="3911775"/>
            <a:ext cx="3252300" cy="12006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DM Sans"/>
                <a:ea typeface="DM Sans"/>
                <a:cs typeface="DM Sans"/>
                <a:sym typeface="DM Sans"/>
              </a:rPr>
              <a:t>Set dependencies between the tasks</a:t>
            </a:r>
            <a:endParaRPr/>
          </a:p>
        </p:txBody>
      </p:sp>
      <p:cxnSp>
        <p:nvCxnSpPr>
          <p:cNvPr id="1212" name="Google Shape;1212;p119"/>
          <p:cNvCxnSpPr>
            <a:stCxn id="1210" idx="3"/>
            <a:endCxn id="1211" idx="1"/>
          </p:cNvCxnSpPr>
          <p:nvPr/>
        </p:nvCxnSpPr>
        <p:spPr>
          <a:xfrm flipH="1" rot="10800000">
            <a:off x="5459325" y="4512000"/>
            <a:ext cx="2355300" cy="1008900"/>
          </a:xfrm>
          <a:prstGeom prst="bentConnector3">
            <a:avLst>
              <a:gd fmla="val 49999"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Creating Jobs with Multiple Tasks</a:t>
            </a:r>
            <a:endParaRPr/>
          </a:p>
        </p:txBody>
      </p:sp>
      <p:sp>
        <p:nvSpPr>
          <p:cNvPr id="1218" name="Google Shape;1218;p120"/>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219" name="Google Shape;1219;p120"/>
          <p:cNvPicPr preferRelativeResize="0"/>
          <p:nvPr/>
        </p:nvPicPr>
        <p:blipFill>
          <a:blip r:embed="rId3">
            <a:alphaModFix/>
          </a:blip>
          <a:stretch>
            <a:fillRect/>
          </a:stretch>
        </p:blipFill>
        <p:spPr>
          <a:xfrm>
            <a:off x="1682693" y="1209600"/>
            <a:ext cx="8823557" cy="50924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21"/>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Open </a:t>
            </a:r>
            <a:r>
              <a:rPr lang="en"/>
              <a:t>API</a:t>
            </a:r>
            <a:r>
              <a:rPr lang="en"/>
              <a:t> for other orchestration tools</a:t>
            </a:r>
            <a:endParaRPr/>
          </a:p>
        </p:txBody>
      </p:sp>
      <p:sp>
        <p:nvSpPr>
          <p:cNvPr id="1225" name="Google Shape;1225;p121"/>
          <p:cNvSpPr txBox="1"/>
          <p:nvPr/>
        </p:nvSpPr>
        <p:spPr>
          <a:xfrm>
            <a:off x="493252" y="1230775"/>
            <a:ext cx="6189300" cy="5016000"/>
          </a:xfrm>
          <a:prstGeom prst="rect">
            <a:avLst/>
          </a:prstGeom>
          <a:solidFill>
            <a:schemeClr val="lt1"/>
          </a:solidFill>
          <a:ln cap="flat" cmpd="sng" w="19050">
            <a:solidFill>
              <a:srgbClr val="B7B7B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lnSpc>
                <a:spcPct val="100000"/>
              </a:lnSpc>
              <a:spcBef>
                <a:spcPts val="400"/>
              </a:spcBef>
              <a:spcAft>
                <a:spcPts val="0"/>
              </a:spcAft>
              <a:buNone/>
            </a:pPr>
            <a:r>
              <a:rPr lang="en" sz="1300">
                <a:solidFill>
                  <a:srgbClr val="6CA6BB"/>
                </a:solidFill>
                <a:latin typeface="Barlow"/>
                <a:ea typeface="Barlow"/>
                <a:cs typeface="Barlow"/>
                <a:sym typeface="Barlow"/>
              </a:rPr>
              <a:t>   "name":</a:t>
            </a:r>
            <a:r>
              <a:rPr lang="en" sz="1300">
                <a:solidFill>
                  <a:srgbClr val="D4D4D4"/>
                </a:solidFill>
                <a:latin typeface="Barlow"/>
                <a:ea typeface="Barlow"/>
                <a:cs typeface="Barlow"/>
                <a:sym typeface="Barlow"/>
              </a:rPr>
              <a:t> </a:t>
            </a:r>
            <a:r>
              <a:rPr lang="en" sz="1300">
                <a:solidFill>
                  <a:schemeClr val="accent2"/>
                </a:solidFill>
                <a:latin typeface="Barlow"/>
                <a:ea typeface="Barlow"/>
                <a:cs typeface="Barlow"/>
                <a:sym typeface="Barlow"/>
              </a:rPr>
              <a:t>"Silver table constructor"</a:t>
            </a:r>
            <a:r>
              <a:rPr lang="en" sz="1300">
                <a:solidFill>
                  <a:schemeClr val="accent1"/>
                </a:solidFill>
                <a:latin typeface="Barlow"/>
                <a:ea typeface="Barlow"/>
                <a:cs typeface="Barlow"/>
                <a:sym typeface="Barlow"/>
              </a:rPr>
              <a:t>,</a:t>
            </a:r>
            <a:endParaRPr sz="1300">
              <a:solidFill>
                <a:schemeClr val="accent1"/>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6CA6BB"/>
                </a:solidFill>
                <a:latin typeface="Barlow"/>
                <a:ea typeface="Barlow"/>
                <a:cs typeface="Barlow"/>
                <a:sym typeface="Barlow"/>
              </a:rPr>
              <a:t>   "max_concurrent_runs</a:t>
            </a:r>
            <a:r>
              <a:rPr lang="en" sz="1300">
                <a:solidFill>
                  <a:schemeClr val="accent1"/>
                </a:solidFill>
                <a:latin typeface="Barlow"/>
                <a:ea typeface="Barlow"/>
                <a:cs typeface="Barlow"/>
                <a:sym typeface="Barlow"/>
              </a:rPr>
              <a:t>": 1,</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6CA6BB"/>
                </a:solidFill>
                <a:latin typeface="Barlow"/>
                <a:ea typeface="Barlow"/>
                <a:cs typeface="Barlow"/>
                <a:sym typeface="Barlow"/>
              </a:rPr>
              <a:t>   "tasks</a:t>
            </a:r>
            <a:r>
              <a:rPr lang="en" sz="1300">
                <a:solidFill>
                  <a:schemeClr val="accent1"/>
                </a:solidFill>
                <a:latin typeface="Barlow"/>
                <a:ea typeface="Barlow"/>
                <a:cs typeface="Barlow"/>
                <a:sym typeface="Barlow"/>
              </a:rPr>
              <a:t>":</a:t>
            </a:r>
            <a:r>
              <a:rPr lang="en" sz="1300">
                <a:solidFill>
                  <a:srgbClr val="D4D4D4"/>
                </a:solidFill>
                <a:latin typeface="Barlow"/>
                <a:ea typeface="Barlow"/>
                <a:cs typeface="Barlow"/>
                <a:sym typeface="Barlow"/>
              </a:rPr>
              <a:t> </a:t>
            </a:r>
            <a:r>
              <a:rPr lang="en" sz="1300">
                <a:solidFill>
                  <a:schemeClr val="accent1"/>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chemeClr val="accent1"/>
                </a:solidFill>
                <a:latin typeface="Barlow"/>
                <a:ea typeface="Barlow"/>
                <a:cs typeface="Barlow"/>
                <a:sym typeface="Barlow"/>
              </a:rPr>
              <a:t> {</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"task_key"</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"filter"</a:t>
            </a:r>
            <a:r>
              <a:rPr lang="en" sz="1300">
                <a:solidFill>
                  <a:schemeClr val="accent1"/>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6CA6BB"/>
                </a:solidFill>
                <a:latin typeface="Barlow"/>
                <a:ea typeface="Barlow"/>
                <a:cs typeface="Barlow"/>
                <a:sym typeface="Barlow"/>
              </a:rPr>
              <a:t>           "description"</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"Removes duplicates from the data</a:t>
            </a:r>
            <a:r>
              <a:rPr lang="en" sz="1300">
                <a:solidFill>
                  <a:schemeClr val="accent1"/>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"notebook_task": { "notebook_path"</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"/Shared/remove_dupes"</a:t>
            </a:r>
            <a:r>
              <a:rPr lang="en" sz="1300">
                <a:solidFill>
                  <a:schemeClr val="accent1"/>
                </a:solidFill>
                <a:latin typeface="Barlow"/>
                <a:ea typeface="Barlow"/>
                <a:cs typeface="Barlow"/>
                <a:sym typeface="Barlow"/>
              </a:rPr>
              <a:t> },</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"existing_cluster_id"</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"1201-team-shark"</a:t>
            </a:r>
            <a:endParaRPr sz="1300">
              <a:solidFill>
                <a:srgbClr val="CE9178"/>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chemeClr val="accent1"/>
                </a:solidFill>
                <a:latin typeface="Barlow"/>
                <a:ea typeface="Barlow"/>
                <a:cs typeface="Barlow"/>
                <a:sym typeface="Barlow"/>
              </a:rPr>
              <a:t>   },</a:t>
            </a:r>
            <a:endParaRPr sz="1300">
              <a:solidFill>
                <a:schemeClr val="accent1"/>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chemeClr val="accent1"/>
                </a:solidFill>
                <a:latin typeface="Barlow"/>
                <a:ea typeface="Barlow"/>
                <a:cs typeface="Barlow"/>
                <a:sym typeface="Barlow"/>
              </a:rPr>
              <a:t>       {</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"task_key"</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"GDPR"</a:t>
            </a:r>
            <a:r>
              <a:rPr lang="en" sz="1300">
                <a:solidFill>
                  <a:srgbClr val="D4D4D4"/>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"description"</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"Removes sensitive GDPR user data from the bronze input tables"</a:t>
            </a:r>
            <a:r>
              <a:rPr lang="en" sz="1300">
                <a:solidFill>
                  <a:srgbClr val="D4D4D4"/>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"depends_on</a:t>
            </a:r>
            <a:r>
              <a:rPr lang="en" sz="1300">
                <a:solidFill>
                  <a:schemeClr val="accent1"/>
                </a:solidFill>
                <a:latin typeface="Barlow"/>
                <a:ea typeface="Barlow"/>
                <a:cs typeface="Barlow"/>
                <a:sym typeface="Barlow"/>
              </a:rPr>
              <a:t>": [{</a:t>
            </a:r>
            <a:r>
              <a:rPr lang="en" sz="1300">
                <a:solidFill>
                  <a:srgbClr val="6CA6BB"/>
                </a:solidFill>
                <a:latin typeface="Barlow"/>
                <a:ea typeface="Barlow"/>
                <a:cs typeface="Barlow"/>
                <a:sym typeface="Barlow"/>
              </a:rPr>
              <a:t>"task_key"</a:t>
            </a:r>
            <a:r>
              <a:rPr lang="en" sz="1300">
                <a:solidFill>
                  <a:srgbClr val="D4D4D4"/>
                </a:solidFill>
                <a:latin typeface="Barlow"/>
                <a:ea typeface="Barlow"/>
                <a:cs typeface="Barlow"/>
                <a:sym typeface="Barlow"/>
              </a:rPr>
              <a:t>:</a:t>
            </a:r>
            <a:r>
              <a:rPr lang="en" sz="1300">
                <a:solidFill>
                  <a:schemeClr val="accent2"/>
                </a:solidFill>
                <a:latin typeface="Barlow"/>
                <a:ea typeface="Barlow"/>
                <a:cs typeface="Barlow"/>
                <a:sym typeface="Barlow"/>
              </a:rPr>
              <a:t> "filter</a:t>
            </a:r>
            <a:r>
              <a:rPr lang="en" sz="1300">
                <a:solidFill>
                  <a:schemeClr val="accent1"/>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"notebook_task"</a:t>
            </a:r>
            <a:r>
              <a:rPr lang="en" sz="1300">
                <a:solidFill>
                  <a:srgbClr val="D4D4D4"/>
                </a:solidFill>
                <a:latin typeface="Barlow"/>
                <a:ea typeface="Barlow"/>
                <a:cs typeface="Barlow"/>
                <a:sym typeface="Barlow"/>
              </a:rPr>
              <a:t>:</a:t>
            </a:r>
            <a:r>
              <a:rPr lang="en" sz="1300">
                <a:solidFill>
                  <a:schemeClr val="accent1"/>
                </a:solidFill>
                <a:latin typeface="Barlow"/>
                <a:ea typeface="Barlow"/>
                <a:cs typeface="Barlow"/>
                <a:sym typeface="Barlow"/>
              </a:rPr>
              <a:t> {</a:t>
            </a:r>
            <a:r>
              <a:rPr lang="en" sz="1300">
                <a:solidFill>
                  <a:srgbClr val="6CA6BB"/>
                </a:solidFill>
                <a:latin typeface="Barlow"/>
                <a:ea typeface="Barlow"/>
                <a:cs typeface="Barlow"/>
                <a:sym typeface="Barlow"/>
              </a:rPr>
              <a:t> "notebook_path"</a:t>
            </a:r>
            <a:r>
              <a:rPr lang="en" sz="1300">
                <a:solidFill>
                  <a:schemeClr val="accent1"/>
                </a:solidFill>
                <a:latin typeface="Barlow"/>
                <a:ea typeface="Barlow"/>
                <a:cs typeface="Barlow"/>
                <a:sym typeface="Barlow"/>
              </a:rPr>
              <a:t>:</a:t>
            </a:r>
            <a:r>
              <a:rPr lang="en" sz="1300">
                <a:solidFill>
                  <a:schemeClr val="accent2"/>
                </a:solidFill>
                <a:latin typeface="Barlow"/>
                <a:ea typeface="Barlow"/>
                <a:cs typeface="Barlow"/>
                <a:sym typeface="Barlow"/>
              </a:rPr>
              <a:t> "/Users/Shared/aggregate"</a:t>
            </a:r>
            <a:r>
              <a:rPr lang="en" sz="1300">
                <a:solidFill>
                  <a:schemeClr val="accent1"/>
                </a:solidFill>
                <a:latin typeface="Barlow"/>
                <a:ea typeface="Barlow"/>
                <a:cs typeface="Barlow"/>
                <a:sym typeface="Barlow"/>
              </a:rPr>
              <a:t> }</a:t>
            </a:r>
            <a:r>
              <a:rPr lang="en" sz="1300">
                <a:solidFill>
                  <a:srgbClr val="D4D4D4"/>
                </a:solidFill>
                <a:latin typeface="Barlow"/>
                <a:ea typeface="Barlow"/>
                <a:cs typeface="Barlow"/>
                <a:sym typeface="Barlow"/>
              </a:rPr>
              <a:t>,</a:t>
            </a:r>
            <a:endParaRPr sz="1300">
              <a:solidFill>
                <a:srgbClr val="D4D4D4"/>
              </a:solidFill>
              <a:latin typeface="Barlow"/>
              <a:ea typeface="Barlow"/>
              <a:cs typeface="Barlow"/>
              <a:sym typeface="Barlow"/>
            </a:endParaRPr>
          </a:p>
          <a:p>
            <a:pPr indent="0" lvl="0" marL="0" rtl="0" algn="l">
              <a:lnSpc>
                <a:spcPct val="100000"/>
              </a:lnSpc>
              <a:spcBef>
                <a:spcPts val="400"/>
              </a:spcBef>
              <a:spcAft>
                <a:spcPts val="0"/>
              </a:spcAft>
              <a:buNone/>
            </a:pPr>
            <a:r>
              <a:rPr lang="en" sz="1300">
                <a:solidFill>
                  <a:srgbClr val="D4D4D4"/>
                </a:solidFill>
                <a:latin typeface="Barlow"/>
                <a:ea typeface="Barlow"/>
                <a:cs typeface="Barlow"/>
                <a:sym typeface="Barlow"/>
              </a:rPr>
              <a:t>          </a:t>
            </a:r>
            <a:r>
              <a:rPr lang="en" sz="1300">
                <a:solidFill>
                  <a:srgbClr val="6CA6BB"/>
                </a:solidFill>
                <a:latin typeface="Barlow"/>
                <a:ea typeface="Barlow"/>
                <a:cs typeface="Barlow"/>
                <a:sym typeface="Barlow"/>
              </a:rPr>
              <a:t> "existing_cluster_id"</a:t>
            </a:r>
            <a:r>
              <a:rPr lang="en" sz="1300">
                <a:solidFill>
                  <a:schemeClr val="accent1"/>
                </a:solidFill>
                <a:latin typeface="Barlow"/>
                <a:ea typeface="Barlow"/>
                <a:cs typeface="Barlow"/>
                <a:sym typeface="Barlow"/>
              </a:rPr>
              <a:t>:</a:t>
            </a:r>
            <a:r>
              <a:rPr lang="en" sz="1300">
                <a:solidFill>
                  <a:schemeClr val="accent2"/>
                </a:solidFill>
                <a:latin typeface="Barlow"/>
                <a:ea typeface="Barlow"/>
                <a:cs typeface="Barlow"/>
                <a:sym typeface="Barlow"/>
              </a:rPr>
              <a:t> "1201-team-shark"</a:t>
            </a:r>
            <a:endParaRPr sz="1300">
              <a:solidFill>
                <a:srgbClr val="CE9178"/>
              </a:solidFill>
              <a:latin typeface="Barlow"/>
              <a:ea typeface="Barlow"/>
              <a:cs typeface="Barlow"/>
              <a:sym typeface="Barlow"/>
            </a:endParaRPr>
          </a:p>
          <a:p>
            <a:pPr indent="0" lvl="0" marL="0" rtl="0" algn="l">
              <a:lnSpc>
                <a:spcPct val="100000"/>
              </a:lnSpc>
              <a:spcBef>
                <a:spcPts val="400"/>
              </a:spcBef>
              <a:spcAft>
                <a:spcPts val="400"/>
              </a:spcAft>
              <a:buNone/>
            </a:pPr>
            <a:r>
              <a:rPr lang="en" sz="1300">
                <a:solidFill>
                  <a:srgbClr val="D4D4D4"/>
                </a:solidFill>
                <a:latin typeface="Barlow"/>
                <a:ea typeface="Barlow"/>
                <a:cs typeface="Barlow"/>
                <a:sym typeface="Barlow"/>
              </a:rPr>
              <a:t>      </a:t>
            </a:r>
            <a:r>
              <a:rPr lang="en" sz="1300">
                <a:solidFill>
                  <a:schemeClr val="accent1"/>
                </a:solidFill>
                <a:latin typeface="Barlow"/>
                <a:ea typeface="Barlow"/>
                <a:cs typeface="Barlow"/>
                <a:sym typeface="Barlow"/>
              </a:rPr>
              <a:t> },</a:t>
            </a:r>
            <a:endParaRPr sz="1300">
              <a:latin typeface="Barlow"/>
              <a:ea typeface="Barlow"/>
              <a:cs typeface="Barlow"/>
              <a:sym typeface="Barlow"/>
            </a:endParaRPr>
          </a:p>
        </p:txBody>
      </p:sp>
      <p:sp>
        <p:nvSpPr>
          <p:cNvPr id="1226" name="Google Shape;1226;p121"/>
          <p:cNvSpPr/>
          <p:nvPr/>
        </p:nvSpPr>
        <p:spPr>
          <a:xfrm>
            <a:off x="8618405" y="2106909"/>
            <a:ext cx="1601100" cy="902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DM Sans"/>
                <a:ea typeface="DM Sans"/>
                <a:cs typeface="DM Sans"/>
                <a:sym typeface="DM Sans"/>
              </a:rPr>
              <a:t>Airflow</a:t>
            </a:r>
            <a:endParaRPr sz="2000">
              <a:solidFill>
                <a:srgbClr val="434343"/>
              </a:solidFill>
              <a:latin typeface="DM Sans"/>
              <a:ea typeface="DM Sans"/>
              <a:cs typeface="DM Sans"/>
              <a:sym typeface="DM Sans"/>
            </a:endParaRPr>
          </a:p>
        </p:txBody>
      </p:sp>
      <p:sp>
        <p:nvSpPr>
          <p:cNvPr id="1227" name="Google Shape;1227;p121"/>
          <p:cNvSpPr/>
          <p:nvPr/>
        </p:nvSpPr>
        <p:spPr>
          <a:xfrm>
            <a:off x="6891200" y="2106909"/>
            <a:ext cx="1601100" cy="902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DM Sans"/>
                <a:ea typeface="DM Sans"/>
                <a:cs typeface="DM Sans"/>
                <a:sym typeface="DM Sans"/>
              </a:rPr>
              <a:t>Azure Data Factory</a:t>
            </a:r>
            <a:endParaRPr sz="2000">
              <a:solidFill>
                <a:srgbClr val="434343"/>
              </a:solidFill>
              <a:latin typeface="DM Sans"/>
              <a:ea typeface="DM Sans"/>
              <a:cs typeface="DM Sans"/>
              <a:sym typeface="DM Sans"/>
            </a:endParaRPr>
          </a:p>
        </p:txBody>
      </p:sp>
      <p:sp>
        <p:nvSpPr>
          <p:cNvPr id="1228" name="Google Shape;1228;p121"/>
          <p:cNvSpPr/>
          <p:nvPr/>
        </p:nvSpPr>
        <p:spPr>
          <a:xfrm>
            <a:off x="10345609" y="2106909"/>
            <a:ext cx="1601100" cy="902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DM Sans"/>
                <a:ea typeface="DM Sans"/>
                <a:cs typeface="DM Sans"/>
                <a:sym typeface="DM Sans"/>
              </a:rPr>
              <a:t>[Bring your own]</a:t>
            </a:r>
            <a:endParaRPr sz="2000">
              <a:solidFill>
                <a:srgbClr val="434343"/>
              </a:solidFill>
              <a:latin typeface="DM Sans"/>
              <a:ea typeface="DM Sans"/>
              <a:cs typeface="DM Sans"/>
              <a:sym typeface="DM Sans"/>
            </a:endParaRPr>
          </a:p>
        </p:txBody>
      </p:sp>
      <p:sp>
        <p:nvSpPr>
          <p:cNvPr id="1229" name="Google Shape;1229;p121"/>
          <p:cNvSpPr/>
          <p:nvPr/>
        </p:nvSpPr>
        <p:spPr>
          <a:xfrm>
            <a:off x="8620878" y="3480249"/>
            <a:ext cx="1596000" cy="902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DM Sans"/>
                <a:ea typeface="DM Sans"/>
                <a:cs typeface="DM Sans"/>
                <a:sym typeface="DM Sans"/>
              </a:rPr>
              <a:t>Jobs API</a:t>
            </a:r>
            <a:endParaRPr sz="2000">
              <a:solidFill>
                <a:srgbClr val="434343"/>
              </a:solidFill>
              <a:latin typeface="DM Sans"/>
              <a:ea typeface="DM Sans"/>
              <a:cs typeface="DM Sans"/>
              <a:sym typeface="DM Sans"/>
            </a:endParaRPr>
          </a:p>
        </p:txBody>
      </p:sp>
      <p:cxnSp>
        <p:nvCxnSpPr>
          <p:cNvPr id="1230" name="Google Shape;1230;p121"/>
          <p:cNvCxnSpPr>
            <a:stCxn id="1227" idx="2"/>
            <a:endCxn id="1229" idx="0"/>
          </p:cNvCxnSpPr>
          <p:nvPr/>
        </p:nvCxnSpPr>
        <p:spPr>
          <a:xfrm>
            <a:off x="7691750" y="3009609"/>
            <a:ext cx="1727100" cy="470700"/>
          </a:xfrm>
          <a:prstGeom prst="straightConnector1">
            <a:avLst/>
          </a:prstGeom>
          <a:noFill/>
          <a:ln cap="flat" cmpd="sng" w="28575">
            <a:solidFill>
              <a:srgbClr val="FF5F46"/>
            </a:solidFill>
            <a:prstDash val="solid"/>
            <a:round/>
            <a:headEnd len="med" w="med" type="none"/>
            <a:tailEnd len="med" w="med" type="triangle"/>
          </a:ln>
        </p:spPr>
      </p:cxnSp>
      <p:cxnSp>
        <p:nvCxnSpPr>
          <p:cNvPr id="1231" name="Google Shape;1231;p121"/>
          <p:cNvCxnSpPr>
            <a:stCxn id="1226" idx="2"/>
            <a:endCxn id="1229" idx="0"/>
          </p:cNvCxnSpPr>
          <p:nvPr/>
        </p:nvCxnSpPr>
        <p:spPr>
          <a:xfrm>
            <a:off x="9418955" y="3009609"/>
            <a:ext cx="0" cy="470700"/>
          </a:xfrm>
          <a:prstGeom prst="straightConnector1">
            <a:avLst/>
          </a:prstGeom>
          <a:noFill/>
          <a:ln cap="flat" cmpd="sng" w="28575">
            <a:solidFill>
              <a:srgbClr val="FF5F46"/>
            </a:solidFill>
            <a:prstDash val="solid"/>
            <a:round/>
            <a:headEnd len="med" w="med" type="none"/>
            <a:tailEnd len="med" w="med" type="triangle"/>
          </a:ln>
        </p:spPr>
      </p:cxnSp>
      <p:cxnSp>
        <p:nvCxnSpPr>
          <p:cNvPr id="1232" name="Google Shape;1232;p121"/>
          <p:cNvCxnSpPr>
            <a:stCxn id="1228" idx="2"/>
            <a:endCxn id="1229" idx="0"/>
          </p:cNvCxnSpPr>
          <p:nvPr/>
        </p:nvCxnSpPr>
        <p:spPr>
          <a:xfrm flipH="1">
            <a:off x="9418759" y="3009609"/>
            <a:ext cx="1727400" cy="470700"/>
          </a:xfrm>
          <a:prstGeom prst="straightConnector1">
            <a:avLst/>
          </a:prstGeom>
          <a:noFill/>
          <a:ln cap="flat" cmpd="sng" w="28575">
            <a:solidFill>
              <a:srgbClr val="FF5F46"/>
            </a:solidFill>
            <a:prstDash val="solid"/>
            <a:round/>
            <a:headEnd len="med" w="med" type="none"/>
            <a:tailEnd len="med" w="med" type="triangle"/>
          </a:ln>
        </p:spPr>
      </p:cxnSp>
      <p:sp>
        <p:nvSpPr>
          <p:cNvPr id="1233" name="Google Shape;1233;p121"/>
          <p:cNvSpPr/>
          <p:nvPr/>
        </p:nvSpPr>
        <p:spPr>
          <a:xfrm>
            <a:off x="8043029" y="4853589"/>
            <a:ext cx="2751900" cy="902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434343"/>
                </a:solidFill>
                <a:latin typeface="DM Sans"/>
                <a:ea typeface="DM Sans"/>
                <a:cs typeface="DM Sans"/>
                <a:sym typeface="DM Sans"/>
              </a:rPr>
              <a:t>Workflows UI for runs, history, etc.</a:t>
            </a:r>
            <a:endParaRPr sz="2000">
              <a:solidFill>
                <a:srgbClr val="434343"/>
              </a:solidFill>
              <a:latin typeface="DM Sans"/>
              <a:ea typeface="DM Sans"/>
              <a:cs typeface="DM Sans"/>
              <a:sym typeface="DM Sans"/>
            </a:endParaRPr>
          </a:p>
        </p:txBody>
      </p:sp>
      <p:cxnSp>
        <p:nvCxnSpPr>
          <p:cNvPr id="1234" name="Google Shape;1234;p121"/>
          <p:cNvCxnSpPr>
            <a:stCxn id="1229" idx="2"/>
            <a:endCxn id="1233" idx="0"/>
          </p:cNvCxnSpPr>
          <p:nvPr/>
        </p:nvCxnSpPr>
        <p:spPr>
          <a:xfrm>
            <a:off x="9418878" y="4382949"/>
            <a:ext cx="0" cy="470700"/>
          </a:xfrm>
          <a:prstGeom prst="straightConnector1">
            <a:avLst/>
          </a:prstGeom>
          <a:noFill/>
          <a:ln cap="flat" cmpd="sng" w="28575">
            <a:solidFill>
              <a:srgbClr val="FF5F46"/>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22"/>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Integration with ADF</a:t>
            </a:r>
            <a:endParaRPr/>
          </a:p>
        </p:txBody>
      </p:sp>
      <p:sp>
        <p:nvSpPr>
          <p:cNvPr id="1240" name="Google Shape;1240;p122"/>
          <p:cNvSpPr txBox="1"/>
          <p:nvPr/>
        </p:nvSpPr>
        <p:spPr>
          <a:xfrm>
            <a:off x="460875" y="1416875"/>
            <a:ext cx="3747900" cy="46365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Databricks workflows or DLT comes with open rest API’s that can be integrated with ADF or other workflow orchestration tools </a:t>
            </a:r>
            <a:r>
              <a:rPr lang="en" sz="1200">
                <a:latin typeface="Barlow"/>
                <a:ea typeface="Barlow"/>
                <a:cs typeface="Barlow"/>
                <a:sym typeface="Barlow"/>
              </a:rPr>
              <a:t>:</a:t>
            </a:r>
            <a:endParaRPr sz="1200">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Barlow"/>
              <a:ea typeface="Barlow"/>
              <a:cs typeface="Barlow"/>
              <a:sym typeface="Barlow"/>
            </a:endParaRPr>
          </a:p>
          <a:p>
            <a:pPr indent="-304800" lvl="0" marL="457200" rtl="0" algn="l">
              <a:lnSpc>
                <a:spcPct val="115000"/>
              </a:lnSpc>
              <a:spcBef>
                <a:spcPts val="0"/>
              </a:spcBef>
              <a:spcAft>
                <a:spcPts val="0"/>
              </a:spcAft>
              <a:buClr>
                <a:srgbClr val="000000"/>
              </a:buClr>
              <a:buSzPts val="1200"/>
              <a:buFont typeface="Barlow"/>
              <a:buAutoNum type="arabicPeriod"/>
            </a:pPr>
            <a:r>
              <a:rPr lang="en" sz="1300" u="sng">
                <a:solidFill>
                  <a:schemeClr val="hlink"/>
                </a:solidFill>
                <a:latin typeface="DM Sans"/>
                <a:ea typeface="DM Sans"/>
                <a:cs typeface="DM Sans"/>
                <a:sym typeface="DM Sans"/>
                <a:hlinkClick r:id="rId3"/>
              </a:rPr>
              <a:t>Run now API </a:t>
            </a:r>
            <a:r>
              <a:rPr lang="en" sz="1300">
                <a:solidFill>
                  <a:schemeClr val="dk1"/>
                </a:solidFill>
                <a:latin typeface="DM Sans"/>
                <a:ea typeface="DM Sans"/>
                <a:cs typeface="DM Sans"/>
                <a:sym typeface="DM Sans"/>
              </a:rPr>
              <a:t>: which returns a run ID which can be integrated with ADF as </a:t>
            </a:r>
            <a:r>
              <a:rPr lang="en" sz="1300" u="sng">
                <a:solidFill>
                  <a:schemeClr val="hlink"/>
                </a:solidFill>
                <a:latin typeface="DM Sans"/>
                <a:ea typeface="DM Sans"/>
                <a:cs typeface="DM Sans"/>
                <a:sym typeface="DM Sans"/>
                <a:hlinkClick r:id="rId4"/>
              </a:rPr>
              <a:t>ADF Web activity</a:t>
            </a:r>
            <a:r>
              <a:rPr lang="en" sz="1200">
                <a:latin typeface="Barlow"/>
                <a:ea typeface="Barlow"/>
                <a:cs typeface="Barlow"/>
                <a:sym typeface="Barlow"/>
              </a:rPr>
              <a:t>. </a:t>
            </a:r>
            <a:endParaRPr sz="1200">
              <a:latin typeface="Barlow"/>
              <a:ea typeface="Barlow"/>
              <a:cs typeface="Barlow"/>
              <a:sym typeface="Barlow"/>
            </a:endParaRPr>
          </a:p>
          <a:p>
            <a:pPr indent="-304800" lvl="0" marL="457200" marR="0" rtl="0" algn="l">
              <a:lnSpc>
                <a:spcPct val="115000"/>
              </a:lnSpc>
              <a:spcBef>
                <a:spcPts val="0"/>
              </a:spcBef>
              <a:spcAft>
                <a:spcPts val="0"/>
              </a:spcAft>
              <a:buClr>
                <a:srgbClr val="000000"/>
              </a:buClr>
              <a:buSzPts val="1200"/>
              <a:buFont typeface="Barlow"/>
              <a:buAutoNum type="arabicPeriod"/>
            </a:pPr>
            <a:r>
              <a:rPr lang="en" sz="1300" u="sng">
                <a:solidFill>
                  <a:schemeClr val="hlink"/>
                </a:solidFill>
                <a:latin typeface="DM Sans"/>
                <a:ea typeface="DM Sans"/>
                <a:cs typeface="DM Sans"/>
                <a:sym typeface="DM Sans"/>
                <a:hlinkClick r:id="rId5"/>
              </a:rPr>
              <a:t>Run Get API:</a:t>
            </a:r>
            <a:r>
              <a:rPr lang="en" sz="1300">
                <a:solidFill>
                  <a:schemeClr val="dk1"/>
                </a:solidFill>
                <a:latin typeface="DM Sans"/>
                <a:ea typeface="DM Sans"/>
                <a:cs typeface="DM Sans"/>
                <a:sym typeface="DM Sans"/>
              </a:rPr>
              <a:t> which returns status of job using “run ID” captured in Step 1 ,which can be looped in “wait until” activity with some time lag until we get Success/Failure. This is done using Run Get “ADF Web Activity” in coalition with “ADF Until Activity”</a:t>
            </a:r>
            <a:endParaRPr sz="1200">
              <a:latin typeface="Barlow"/>
              <a:ea typeface="Barlow"/>
              <a:cs typeface="Barlow"/>
              <a:sym typeface="Barlow"/>
            </a:endParaRPr>
          </a:p>
          <a:p>
            <a:pPr indent="0" lvl="0" marL="0" rtl="0" algn="l">
              <a:lnSpc>
                <a:spcPct val="115000"/>
              </a:lnSpc>
              <a:spcBef>
                <a:spcPts val="0"/>
              </a:spcBef>
              <a:spcAft>
                <a:spcPts val="0"/>
              </a:spcAft>
              <a:buNone/>
            </a:pPr>
            <a:r>
              <a:t/>
            </a:r>
            <a:endParaRPr sz="1200">
              <a:latin typeface="Barlow"/>
              <a:ea typeface="Barlow"/>
              <a:cs typeface="Barlow"/>
              <a:sym typeface="Barlow"/>
            </a:endParaRPr>
          </a:p>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Details can be referred </a:t>
            </a:r>
            <a:r>
              <a:rPr lang="en" sz="1300" u="sng">
                <a:solidFill>
                  <a:schemeClr val="hlink"/>
                </a:solidFill>
                <a:latin typeface="DM Sans"/>
                <a:ea typeface="DM Sans"/>
                <a:cs typeface="DM Sans"/>
                <a:sym typeface="DM Sans"/>
                <a:hlinkClick r:id="rId6"/>
              </a:rPr>
              <a:t>here</a:t>
            </a:r>
            <a:r>
              <a:rPr lang="en" sz="1300">
                <a:solidFill>
                  <a:schemeClr val="dk1"/>
                </a:solidFill>
                <a:latin typeface="DM Sans"/>
                <a:ea typeface="DM Sans"/>
                <a:cs typeface="DM Sans"/>
                <a:sym typeface="DM Sans"/>
              </a:rPr>
              <a:t>.</a:t>
            </a:r>
            <a:endParaRPr sz="1200">
              <a:latin typeface="Barlow"/>
              <a:ea typeface="Barlow"/>
              <a:cs typeface="Barlow"/>
              <a:sym typeface="Barlow"/>
            </a:endParaRPr>
          </a:p>
        </p:txBody>
      </p:sp>
      <p:sp>
        <p:nvSpPr>
          <p:cNvPr id="1241" name="Google Shape;1241;p122"/>
          <p:cNvSpPr/>
          <p:nvPr/>
        </p:nvSpPr>
        <p:spPr>
          <a:xfrm>
            <a:off x="6887150" y="3148700"/>
            <a:ext cx="2090700" cy="1119300"/>
          </a:xfrm>
          <a:prstGeom prst="rect">
            <a:avLst/>
          </a:prstGeom>
          <a:no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rPr>
              <a:t>ADF</a:t>
            </a:r>
            <a:endParaRPr b="1">
              <a:solidFill>
                <a:schemeClr val="accent6"/>
              </a:solidFill>
            </a:endParaRPr>
          </a:p>
        </p:txBody>
      </p:sp>
      <p:sp>
        <p:nvSpPr>
          <p:cNvPr id="1242" name="Google Shape;1242;p122"/>
          <p:cNvSpPr/>
          <p:nvPr/>
        </p:nvSpPr>
        <p:spPr>
          <a:xfrm>
            <a:off x="5876775" y="4776950"/>
            <a:ext cx="1192500" cy="119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Databricks Job 1</a:t>
            </a:r>
            <a:endParaRPr b="1">
              <a:solidFill>
                <a:schemeClr val="dk2"/>
              </a:solidFill>
            </a:endParaRPr>
          </a:p>
        </p:txBody>
      </p:sp>
      <p:sp>
        <p:nvSpPr>
          <p:cNvPr id="1243" name="Google Shape;1243;p122"/>
          <p:cNvSpPr/>
          <p:nvPr/>
        </p:nvSpPr>
        <p:spPr>
          <a:xfrm>
            <a:off x="7336250" y="4776950"/>
            <a:ext cx="1192500" cy="119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Databricks Job 2</a:t>
            </a:r>
            <a:endParaRPr b="1">
              <a:solidFill>
                <a:schemeClr val="dk2"/>
              </a:solidFill>
            </a:endParaRPr>
          </a:p>
        </p:txBody>
      </p:sp>
      <p:sp>
        <p:nvSpPr>
          <p:cNvPr id="1244" name="Google Shape;1244;p122"/>
          <p:cNvSpPr/>
          <p:nvPr/>
        </p:nvSpPr>
        <p:spPr>
          <a:xfrm>
            <a:off x="8795725" y="4776950"/>
            <a:ext cx="1192500" cy="1192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rPr>
              <a:t>Databricks Job 3</a:t>
            </a:r>
            <a:endParaRPr b="1">
              <a:solidFill>
                <a:schemeClr val="dk2"/>
              </a:solidFill>
            </a:endParaRPr>
          </a:p>
        </p:txBody>
      </p:sp>
      <p:sp>
        <p:nvSpPr>
          <p:cNvPr id="1245" name="Google Shape;1245;p122"/>
          <p:cNvSpPr/>
          <p:nvPr/>
        </p:nvSpPr>
        <p:spPr>
          <a:xfrm>
            <a:off x="5602850" y="4527450"/>
            <a:ext cx="4659300" cy="168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22"/>
          <p:cNvSpPr txBox="1"/>
          <p:nvPr/>
        </p:nvSpPr>
        <p:spPr>
          <a:xfrm>
            <a:off x="6602150" y="6216750"/>
            <a:ext cx="26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Databricks Workflows</a:t>
            </a:r>
            <a:endParaRPr>
              <a:latin typeface="DM Sans"/>
              <a:ea typeface="DM Sans"/>
              <a:cs typeface="DM Sans"/>
              <a:sym typeface="DM Sans"/>
            </a:endParaRPr>
          </a:p>
        </p:txBody>
      </p:sp>
      <p:sp>
        <p:nvSpPr>
          <p:cNvPr id="1247" name="Google Shape;1247;p122"/>
          <p:cNvSpPr txBox="1"/>
          <p:nvPr/>
        </p:nvSpPr>
        <p:spPr>
          <a:xfrm>
            <a:off x="7069275" y="3493413"/>
            <a:ext cx="209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DM Sans"/>
                <a:ea typeface="DM Sans"/>
                <a:cs typeface="DM Sans"/>
                <a:sym typeface="DM Sans"/>
              </a:rPr>
              <a:t>Run Now API + ADF Web Activity</a:t>
            </a:r>
            <a:endParaRPr b="1">
              <a:solidFill>
                <a:schemeClr val="accent6"/>
              </a:solidFill>
              <a:latin typeface="DM Sans"/>
              <a:ea typeface="DM Sans"/>
              <a:cs typeface="DM Sans"/>
              <a:sym typeface="DM Sans"/>
            </a:endParaRPr>
          </a:p>
        </p:txBody>
      </p:sp>
      <p:cxnSp>
        <p:nvCxnSpPr>
          <p:cNvPr id="1248" name="Google Shape;1248;p122"/>
          <p:cNvCxnSpPr>
            <a:stCxn id="1241" idx="2"/>
            <a:endCxn id="1245" idx="0"/>
          </p:cNvCxnSpPr>
          <p:nvPr/>
        </p:nvCxnSpPr>
        <p:spPr>
          <a:xfrm>
            <a:off x="7932500" y="4268000"/>
            <a:ext cx="0" cy="259500"/>
          </a:xfrm>
          <a:prstGeom prst="straightConnector1">
            <a:avLst/>
          </a:prstGeom>
          <a:noFill/>
          <a:ln cap="flat" cmpd="sng" w="28575">
            <a:solidFill>
              <a:schemeClr val="accent6"/>
            </a:solidFill>
            <a:prstDash val="solid"/>
            <a:round/>
            <a:headEnd len="med" w="med" type="none"/>
            <a:tailEnd len="med" w="med" type="triangle"/>
          </a:ln>
        </p:spPr>
      </p:cxnSp>
      <p:pic>
        <p:nvPicPr>
          <p:cNvPr id="1249" name="Google Shape;1249;p122"/>
          <p:cNvPicPr preferRelativeResize="0"/>
          <p:nvPr/>
        </p:nvPicPr>
        <p:blipFill>
          <a:blip r:embed="rId7">
            <a:alphaModFix/>
          </a:blip>
          <a:stretch>
            <a:fillRect/>
          </a:stretch>
        </p:blipFill>
        <p:spPr>
          <a:xfrm>
            <a:off x="5602850" y="649150"/>
            <a:ext cx="6406201" cy="2261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3"/>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Databricks Workflows Key benefits</a:t>
            </a:r>
            <a:endParaRPr/>
          </a:p>
        </p:txBody>
      </p:sp>
      <p:sp>
        <p:nvSpPr>
          <p:cNvPr id="1255" name="Google Shape;1255;p123"/>
          <p:cNvSpPr txBox="1"/>
          <p:nvPr/>
        </p:nvSpPr>
        <p:spPr>
          <a:xfrm>
            <a:off x="609450" y="1478800"/>
            <a:ext cx="9546000" cy="4009500"/>
          </a:xfrm>
          <a:prstGeom prst="rect">
            <a:avLst/>
          </a:prstGeom>
          <a:noFill/>
          <a:ln>
            <a:noFill/>
          </a:ln>
        </p:spPr>
        <p:txBody>
          <a:bodyPr anchorCtr="0" anchor="t" bIns="68575" lIns="68575" spcFirstLastPara="1" rIns="68575" wrap="square" tIns="68575">
            <a:noAutofit/>
          </a:bodyPr>
          <a:lstStyle/>
          <a:p>
            <a:pPr indent="-304800" lvl="0" marL="457200" rtl="0" algn="l">
              <a:lnSpc>
                <a:spcPct val="115000"/>
              </a:lnSpc>
              <a:spcBef>
                <a:spcPts val="0"/>
              </a:spcBef>
              <a:spcAft>
                <a:spcPts val="0"/>
              </a:spcAft>
              <a:buSzPts val="1200"/>
              <a:buFont typeface="Barlow"/>
              <a:buChar char="●"/>
            </a:pPr>
            <a:r>
              <a:rPr lang="en" sz="1900">
                <a:solidFill>
                  <a:schemeClr val="dk1"/>
                </a:solidFill>
                <a:latin typeface="DM Sans"/>
                <a:ea typeface="DM Sans"/>
                <a:cs typeface="DM Sans"/>
                <a:sym typeface="DM Sans"/>
              </a:rPr>
              <a:t>Helps in cluster reuse in different tasks of workflow for already orchestrated job cluster ,</a:t>
            </a:r>
            <a:r>
              <a:rPr lang="en" sz="1900">
                <a:solidFill>
                  <a:schemeClr val="dk1"/>
                </a:solidFill>
                <a:latin typeface="DM Sans"/>
                <a:ea typeface="DM Sans"/>
                <a:cs typeface="DM Sans"/>
                <a:sym typeface="DM Sans"/>
              </a:rPr>
              <a:t>helps to save costs</a:t>
            </a:r>
            <a:endParaRPr sz="1200">
              <a:highlight>
                <a:srgbClr val="FFFFFF"/>
              </a:highlight>
              <a:latin typeface="Barlow"/>
              <a:ea typeface="Barlow"/>
              <a:cs typeface="Barlow"/>
              <a:sym typeface="Barlow"/>
            </a:endParaRPr>
          </a:p>
          <a:p>
            <a:pPr indent="-304800" lvl="0" marL="457200" rtl="0" algn="l">
              <a:lnSpc>
                <a:spcPct val="115000"/>
              </a:lnSpc>
              <a:spcBef>
                <a:spcPts val="0"/>
              </a:spcBef>
              <a:spcAft>
                <a:spcPts val="0"/>
              </a:spcAft>
              <a:buSzPts val="1200"/>
              <a:buFont typeface="Barlow"/>
              <a:buChar char="●"/>
            </a:pPr>
            <a:r>
              <a:rPr lang="en" sz="1900">
                <a:solidFill>
                  <a:schemeClr val="dk1"/>
                </a:solidFill>
                <a:latin typeface="DM Sans"/>
                <a:ea typeface="DM Sans"/>
                <a:cs typeface="DM Sans"/>
                <a:sym typeface="DM Sans"/>
              </a:rPr>
              <a:t>Helps in easy </a:t>
            </a:r>
            <a:r>
              <a:rPr lang="en" sz="1900">
                <a:solidFill>
                  <a:schemeClr val="dk1"/>
                </a:solidFill>
                <a:latin typeface="DM Sans"/>
                <a:ea typeface="DM Sans"/>
                <a:cs typeface="DM Sans"/>
                <a:sym typeface="DM Sans"/>
              </a:rPr>
              <a:t>debugging , monitoring</a:t>
            </a:r>
            <a:r>
              <a:rPr lang="en" sz="1900">
                <a:solidFill>
                  <a:schemeClr val="dk1"/>
                </a:solidFill>
                <a:latin typeface="DM Sans"/>
                <a:ea typeface="DM Sans"/>
                <a:cs typeface="DM Sans"/>
                <a:sym typeface="DM Sans"/>
              </a:rPr>
              <a:t> and alerting with no context switching ,everything available in a </a:t>
            </a:r>
            <a:r>
              <a:rPr lang="en" sz="1900" u="sng">
                <a:solidFill>
                  <a:schemeClr val="hlink"/>
                </a:solidFill>
                <a:latin typeface="DM Sans"/>
                <a:ea typeface="DM Sans"/>
                <a:cs typeface="DM Sans"/>
                <a:sym typeface="DM Sans"/>
                <a:hlinkClick action="ppaction://hlinksldjump" r:id="rId3"/>
              </a:rPr>
              <a:t>single screen</a:t>
            </a:r>
            <a:r>
              <a:rPr lang="en" sz="1900">
                <a:solidFill>
                  <a:schemeClr val="dk1"/>
                </a:solidFill>
                <a:latin typeface="DM Sans"/>
                <a:ea typeface="DM Sans"/>
                <a:cs typeface="DM Sans"/>
                <a:sym typeface="DM Sans"/>
              </a:rPr>
              <a:t>.</a:t>
            </a:r>
            <a:endParaRPr sz="19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SzPts val="1200"/>
              <a:buFont typeface="Barlow"/>
              <a:buChar char="●"/>
            </a:pPr>
            <a:r>
              <a:rPr lang="en" sz="1900">
                <a:solidFill>
                  <a:schemeClr val="dk1"/>
                </a:solidFill>
                <a:latin typeface="DM Sans"/>
                <a:ea typeface="DM Sans"/>
                <a:cs typeface="DM Sans"/>
                <a:sym typeface="DM Sans"/>
              </a:rPr>
              <a:t>Helps with advanced “repair and run” option for failed tasks of a workflow </a:t>
            </a:r>
            <a:r>
              <a:rPr lang="en" sz="1900">
                <a:solidFill>
                  <a:schemeClr val="dk1"/>
                </a:solidFill>
                <a:latin typeface="DM Sans"/>
                <a:ea typeface="DM Sans"/>
                <a:cs typeface="DM Sans"/>
                <a:sym typeface="DM Sans"/>
              </a:rPr>
              <a:t>,which allows user to run a particular failed task and its dependent tasks rather than complete flow.</a:t>
            </a:r>
            <a:endParaRPr sz="1200">
              <a:latin typeface="Barlow"/>
              <a:ea typeface="Barlow"/>
              <a:cs typeface="Barlow"/>
              <a:sym typeface="Barlo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Cluster Reuse </a:t>
            </a:r>
            <a:endParaRPr/>
          </a:p>
        </p:txBody>
      </p:sp>
      <p:sp>
        <p:nvSpPr>
          <p:cNvPr id="1261" name="Google Shape;1261;p124"/>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262" name="Google Shape;1262;p124"/>
          <p:cNvPicPr preferRelativeResize="0"/>
          <p:nvPr/>
        </p:nvPicPr>
        <p:blipFill>
          <a:blip r:embed="rId3">
            <a:alphaModFix/>
          </a:blip>
          <a:stretch>
            <a:fillRect/>
          </a:stretch>
        </p:blipFill>
        <p:spPr>
          <a:xfrm>
            <a:off x="1701875" y="1209600"/>
            <a:ext cx="8771625" cy="5092499"/>
          </a:xfrm>
          <a:prstGeom prst="rect">
            <a:avLst/>
          </a:prstGeom>
          <a:noFill/>
          <a:ln>
            <a:noFill/>
          </a:ln>
        </p:spPr>
      </p:pic>
      <p:sp>
        <p:nvSpPr>
          <p:cNvPr id="1263" name="Google Shape;1263;p124"/>
          <p:cNvSpPr/>
          <p:nvPr/>
        </p:nvSpPr>
        <p:spPr>
          <a:xfrm>
            <a:off x="4679275" y="4902100"/>
            <a:ext cx="1250400" cy="2103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24"/>
          <p:cNvSpPr/>
          <p:nvPr/>
        </p:nvSpPr>
        <p:spPr>
          <a:xfrm>
            <a:off x="3668025" y="3878475"/>
            <a:ext cx="1250400" cy="2103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24"/>
          <p:cNvSpPr/>
          <p:nvPr/>
        </p:nvSpPr>
        <p:spPr>
          <a:xfrm>
            <a:off x="2619650" y="4902100"/>
            <a:ext cx="1250400" cy="2103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24"/>
          <p:cNvSpPr/>
          <p:nvPr/>
        </p:nvSpPr>
        <p:spPr>
          <a:xfrm>
            <a:off x="7814600" y="3650700"/>
            <a:ext cx="2621100" cy="5835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24"/>
          <p:cNvSpPr/>
          <p:nvPr/>
        </p:nvSpPr>
        <p:spPr>
          <a:xfrm>
            <a:off x="7814600" y="4528900"/>
            <a:ext cx="2621100" cy="5835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8" name="Google Shape;1268;p124"/>
          <p:cNvCxnSpPr>
            <a:stCxn id="1264" idx="3"/>
            <a:endCxn id="1266" idx="0"/>
          </p:cNvCxnSpPr>
          <p:nvPr/>
        </p:nvCxnSpPr>
        <p:spPr>
          <a:xfrm flipH="1" rot="10800000">
            <a:off x="4918425" y="3650625"/>
            <a:ext cx="4206600" cy="333000"/>
          </a:xfrm>
          <a:prstGeom prst="bentConnector4">
            <a:avLst>
              <a:gd fmla="val 34424" name="adj1"/>
              <a:gd fmla="val 171486" name="adj2"/>
            </a:avLst>
          </a:prstGeom>
          <a:noFill/>
          <a:ln cap="flat" cmpd="sng" w="19050">
            <a:solidFill>
              <a:schemeClr val="accent2"/>
            </a:solidFill>
            <a:prstDash val="solid"/>
            <a:round/>
            <a:headEnd len="med" w="med" type="none"/>
            <a:tailEnd len="med" w="med" type="none"/>
          </a:ln>
        </p:spPr>
      </p:cxnSp>
      <p:cxnSp>
        <p:nvCxnSpPr>
          <p:cNvPr id="1269" name="Google Shape;1269;p124"/>
          <p:cNvCxnSpPr>
            <a:stCxn id="1265" idx="2"/>
            <a:endCxn id="1267" idx="2"/>
          </p:cNvCxnSpPr>
          <p:nvPr/>
        </p:nvCxnSpPr>
        <p:spPr>
          <a:xfrm flipH="1" rot="-5400000">
            <a:off x="6184700" y="2172550"/>
            <a:ext cx="600" cy="5880300"/>
          </a:xfrm>
          <a:prstGeom prst="bentConnector3">
            <a:avLst>
              <a:gd fmla="val 39687500" name="adj1"/>
            </a:avLst>
          </a:prstGeom>
          <a:noFill/>
          <a:ln cap="flat" cmpd="sng" w="19050">
            <a:solidFill>
              <a:schemeClr val="accent2"/>
            </a:solidFill>
            <a:prstDash val="solid"/>
            <a:round/>
            <a:headEnd len="med" w="med" type="none"/>
            <a:tailEnd len="med" w="med" type="none"/>
          </a:ln>
        </p:spPr>
      </p:cxnSp>
      <p:cxnSp>
        <p:nvCxnSpPr>
          <p:cNvPr id="1270" name="Google Shape;1270;p124"/>
          <p:cNvCxnSpPr>
            <a:stCxn id="1263" idx="3"/>
            <a:endCxn id="1267" idx="1"/>
          </p:cNvCxnSpPr>
          <p:nvPr/>
        </p:nvCxnSpPr>
        <p:spPr>
          <a:xfrm flipH="1" rot="10800000">
            <a:off x="5929675" y="4820650"/>
            <a:ext cx="1884900" cy="186600"/>
          </a:xfrm>
          <a:prstGeom prst="bentConnector3">
            <a:avLst>
              <a:gd fmla="val 50001" name="adj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Medallion Architecture / Silver Layer</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453" name="Google Shape;453;p6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54" name="Google Shape;454;p62"/>
          <p:cNvPicPr preferRelativeResize="0"/>
          <p:nvPr/>
        </p:nvPicPr>
        <p:blipFill>
          <a:blip r:embed="rId3">
            <a:alphaModFix/>
          </a:blip>
          <a:stretch>
            <a:fillRect/>
          </a:stretch>
        </p:blipFill>
        <p:spPr>
          <a:xfrm>
            <a:off x="82150" y="1107114"/>
            <a:ext cx="11884150" cy="514128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5"/>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Monitor Jobs with Multiple Tasks</a:t>
            </a:r>
            <a:endParaRPr/>
          </a:p>
        </p:txBody>
      </p:sp>
      <p:sp>
        <p:nvSpPr>
          <p:cNvPr id="1276" name="Google Shape;1276;p125"/>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277" name="Google Shape;1277;p125"/>
          <p:cNvPicPr preferRelativeResize="0"/>
          <p:nvPr/>
        </p:nvPicPr>
        <p:blipFill rotWithShape="1">
          <a:blip r:embed="rId3">
            <a:alphaModFix/>
          </a:blip>
          <a:srcRect b="8958" l="0" r="0" t="0"/>
          <a:stretch/>
        </p:blipFill>
        <p:spPr>
          <a:xfrm>
            <a:off x="1523625" y="1291975"/>
            <a:ext cx="8027449" cy="49473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2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Repair &amp; Rerun </a:t>
            </a:r>
            <a:endParaRPr/>
          </a:p>
        </p:txBody>
      </p:sp>
      <p:pic>
        <p:nvPicPr>
          <p:cNvPr id="1283" name="Google Shape;1283;p126"/>
          <p:cNvPicPr preferRelativeResize="0"/>
          <p:nvPr/>
        </p:nvPicPr>
        <p:blipFill>
          <a:blip r:embed="rId3">
            <a:alphaModFix/>
          </a:blip>
          <a:stretch>
            <a:fillRect/>
          </a:stretch>
        </p:blipFill>
        <p:spPr>
          <a:xfrm>
            <a:off x="1523633" y="1314613"/>
            <a:ext cx="8461967" cy="4883799"/>
          </a:xfrm>
          <a:prstGeom prst="rect">
            <a:avLst/>
          </a:prstGeom>
          <a:noFill/>
          <a:ln>
            <a:noFill/>
          </a:ln>
        </p:spPr>
      </p:pic>
      <p:sp>
        <p:nvSpPr>
          <p:cNvPr id="1284" name="Google Shape;1284;p126"/>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285" name="Google Shape;1285;p126"/>
          <p:cNvSpPr/>
          <p:nvPr/>
        </p:nvSpPr>
        <p:spPr>
          <a:xfrm>
            <a:off x="2261431" y="4719475"/>
            <a:ext cx="1971900" cy="11430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26"/>
          <p:cNvSpPr/>
          <p:nvPr/>
        </p:nvSpPr>
        <p:spPr>
          <a:xfrm>
            <a:off x="9254800" y="1538525"/>
            <a:ext cx="730800" cy="524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26"/>
          <p:cNvSpPr/>
          <p:nvPr/>
        </p:nvSpPr>
        <p:spPr>
          <a:xfrm>
            <a:off x="9779825" y="294950"/>
            <a:ext cx="2089500" cy="425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EFEFE"/>
                </a:solidFill>
                <a:latin typeface="DM Sans"/>
                <a:ea typeface="DM Sans"/>
                <a:cs typeface="DM Sans"/>
                <a:sym typeface="DM Sans"/>
              </a:rPr>
              <a:t>Private Preview</a:t>
            </a:r>
            <a:endParaRPr b="1">
              <a:solidFill>
                <a:srgbClr val="FEFEFE"/>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2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Jobs Repair &amp; Rerun </a:t>
            </a:r>
            <a:endParaRPr/>
          </a:p>
        </p:txBody>
      </p:sp>
      <p:sp>
        <p:nvSpPr>
          <p:cNvPr id="1293" name="Google Shape;1293;p127"/>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294" name="Google Shape;1294;p127"/>
          <p:cNvPicPr preferRelativeResize="0"/>
          <p:nvPr/>
        </p:nvPicPr>
        <p:blipFill>
          <a:blip r:embed="rId3">
            <a:alphaModFix/>
          </a:blip>
          <a:stretch>
            <a:fillRect/>
          </a:stretch>
        </p:blipFill>
        <p:spPr>
          <a:xfrm>
            <a:off x="1368200" y="1355575"/>
            <a:ext cx="8891699" cy="4801876"/>
          </a:xfrm>
          <a:prstGeom prst="rect">
            <a:avLst/>
          </a:prstGeom>
          <a:noFill/>
          <a:ln>
            <a:noFill/>
          </a:ln>
        </p:spPr>
      </p:pic>
      <p:sp>
        <p:nvSpPr>
          <p:cNvPr id="1295" name="Google Shape;1295;p127"/>
          <p:cNvSpPr/>
          <p:nvPr/>
        </p:nvSpPr>
        <p:spPr>
          <a:xfrm>
            <a:off x="3516650" y="2499848"/>
            <a:ext cx="1424100" cy="6834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27"/>
          <p:cNvSpPr/>
          <p:nvPr/>
        </p:nvSpPr>
        <p:spPr>
          <a:xfrm>
            <a:off x="9779825" y="294950"/>
            <a:ext cx="2089500" cy="425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EFEFE"/>
                </a:solidFill>
                <a:latin typeface="DM Sans"/>
                <a:ea typeface="DM Sans"/>
                <a:cs typeface="DM Sans"/>
                <a:sym typeface="DM Sans"/>
              </a:rPr>
              <a:t>Private Preview</a:t>
            </a:r>
            <a:endParaRPr b="1">
              <a:solidFill>
                <a:srgbClr val="FEFEFE"/>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2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Task Values </a:t>
            </a:r>
            <a:endParaRPr/>
          </a:p>
        </p:txBody>
      </p:sp>
      <p:sp>
        <p:nvSpPr>
          <p:cNvPr id="1302" name="Google Shape;1302;p128"/>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sp>
        <p:nvSpPr>
          <p:cNvPr id="1303" name="Google Shape;1303;p128"/>
          <p:cNvSpPr/>
          <p:nvPr/>
        </p:nvSpPr>
        <p:spPr>
          <a:xfrm>
            <a:off x="749250" y="1906350"/>
            <a:ext cx="9778500" cy="304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Sets a task value on the current task run:</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b="1" sz="1800">
              <a:latin typeface="Source Sans Pro"/>
              <a:ea typeface="Source Sans Pro"/>
              <a:cs typeface="Source Sans Pro"/>
              <a:sym typeface="Source Sans Pro"/>
            </a:endParaRPr>
          </a:p>
          <a:p>
            <a:pPr indent="0" lvl="0" marL="0" rtl="0" algn="l">
              <a:spcBef>
                <a:spcPts val="0"/>
              </a:spcBef>
              <a:spcAft>
                <a:spcPts val="0"/>
              </a:spcAft>
              <a:buNone/>
            </a:pPr>
            <a:r>
              <a:rPr b="1" lang="en" sz="1800">
                <a:latin typeface="Source Sans Pro"/>
                <a:ea typeface="Source Sans Pro"/>
                <a:cs typeface="Source Sans Pro"/>
                <a:sym typeface="Source Sans Pro"/>
              </a:rPr>
              <a:t>dbutils.jobs.taskValues.set(key: String, value: Object)</a:t>
            </a:r>
            <a:endParaRPr b="1" sz="1800">
              <a:latin typeface="Source Sans Pro"/>
              <a:ea typeface="Source Sans Pro"/>
              <a:cs typeface="Source Sans Pro"/>
              <a:sym typeface="Source Sans Pro"/>
            </a:endParaRPr>
          </a:p>
          <a:p>
            <a:pPr indent="0" lvl="0" marL="0" rtl="0" algn="l">
              <a:spcBef>
                <a:spcPts val="0"/>
              </a:spcBef>
              <a:spcAft>
                <a:spcPts val="0"/>
              </a:spcAft>
              <a:buNone/>
            </a:pPr>
            <a:r>
              <a:t/>
            </a:r>
            <a:endParaRPr b="1"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Returns the latest task value for a previous task that belongs to the current job run:</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b="1" lang="en" sz="1800">
                <a:latin typeface="Source Sans Pro"/>
                <a:ea typeface="Source Sans Pro"/>
                <a:cs typeface="Source Sans Pro"/>
                <a:sym typeface="Source Sans Pro"/>
              </a:rPr>
              <a:t>dbutils.jobs.taskValues.get(taskKey: String, key: String, default: Option, debugValue: Option)</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2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Task Values Examples</a:t>
            </a:r>
            <a:endParaRPr/>
          </a:p>
        </p:txBody>
      </p:sp>
      <p:sp>
        <p:nvSpPr>
          <p:cNvPr id="1309" name="Google Shape;1309;p129"/>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310" name="Google Shape;1310;p129"/>
          <p:cNvPicPr preferRelativeResize="0"/>
          <p:nvPr/>
        </p:nvPicPr>
        <p:blipFill rotWithShape="1">
          <a:blip r:embed="rId3">
            <a:alphaModFix/>
          </a:blip>
          <a:srcRect b="0" l="0" r="1642" t="17471"/>
          <a:stretch/>
        </p:blipFill>
        <p:spPr>
          <a:xfrm>
            <a:off x="3008125" y="2586362"/>
            <a:ext cx="5955249" cy="2995375"/>
          </a:xfrm>
          <a:prstGeom prst="rect">
            <a:avLst/>
          </a:prstGeom>
          <a:noFill/>
          <a:ln>
            <a:noFill/>
          </a:ln>
        </p:spPr>
      </p:pic>
      <p:sp>
        <p:nvSpPr>
          <p:cNvPr id="1311" name="Google Shape;1311;p129"/>
          <p:cNvSpPr/>
          <p:nvPr/>
        </p:nvSpPr>
        <p:spPr>
          <a:xfrm>
            <a:off x="2208988" y="1331000"/>
            <a:ext cx="6313200" cy="911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dbutils.jobs.taskValues.set(key="our_planet", value="Earth")</a:t>
            </a:r>
            <a:endParaRPr>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dbutils.jobs.taskValues.set(key="all_planets", value=["Earth", "Mars", "Saturn"])</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312" name="Google Shape;1312;p129"/>
          <p:cNvSpPr/>
          <p:nvPr/>
        </p:nvSpPr>
        <p:spPr>
          <a:xfrm>
            <a:off x="4827825" y="2895875"/>
            <a:ext cx="1077000" cy="28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3" name="Google Shape;1313;p129"/>
          <p:cNvCxnSpPr>
            <a:stCxn id="1311" idx="2"/>
            <a:endCxn id="1312" idx="0"/>
          </p:cNvCxnSpPr>
          <p:nvPr/>
        </p:nvCxnSpPr>
        <p:spPr>
          <a:xfrm flipH="1" rot="-5400000">
            <a:off x="5039188" y="2568800"/>
            <a:ext cx="653400" cy="6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1314" name="Google Shape;1314;p129"/>
          <p:cNvSpPr txBox="1"/>
          <p:nvPr/>
        </p:nvSpPr>
        <p:spPr>
          <a:xfrm>
            <a:off x="512049" y="1325000"/>
            <a:ext cx="1772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DM Sans"/>
                <a:ea typeface="DM Sans"/>
                <a:cs typeface="DM Sans"/>
                <a:sym typeface="DM Sans"/>
              </a:rPr>
              <a:t>Set the task values in the first task</a:t>
            </a:r>
            <a:endParaRPr b="1" sz="1600">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3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Task Values Examples</a:t>
            </a:r>
            <a:endParaRPr/>
          </a:p>
        </p:txBody>
      </p:sp>
      <p:sp>
        <p:nvSpPr>
          <p:cNvPr id="1320" name="Google Shape;1320;p130"/>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pic>
        <p:nvPicPr>
          <p:cNvPr id="1321" name="Google Shape;1321;p130"/>
          <p:cNvPicPr preferRelativeResize="0"/>
          <p:nvPr/>
        </p:nvPicPr>
        <p:blipFill rotWithShape="1">
          <a:blip r:embed="rId3">
            <a:alphaModFix/>
          </a:blip>
          <a:srcRect b="0" l="0" r="1642" t="17471"/>
          <a:stretch/>
        </p:blipFill>
        <p:spPr>
          <a:xfrm>
            <a:off x="3008125" y="2586362"/>
            <a:ext cx="5955249" cy="2995375"/>
          </a:xfrm>
          <a:prstGeom prst="rect">
            <a:avLst/>
          </a:prstGeom>
          <a:noFill/>
          <a:ln>
            <a:noFill/>
          </a:ln>
        </p:spPr>
      </p:pic>
      <p:sp>
        <p:nvSpPr>
          <p:cNvPr id="1322" name="Google Shape;1322;p130"/>
          <p:cNvSpPr/>
          <p:nvPr/>
        </p:nvSpPr>
        <p:spPr>
          <a:xfrm>
            <a:off x="311425" y="5432100"/>
            <a:ext cx="4244100" cy="794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dbutils.jobs.taskValues.get(taskKey="</a:t>
            </a:r>
            <a:r>
              <a:rPr b="1" lang="en">
                <a:latin typeface="Source Sans Pro"/>
                <a:ea typeface="Source Sans Pro"/>
                <a:cs typeface="Source Sans Pro"/>
                <a:sym typeface="Source Sans Pro"/>
              </a:rPr>
              <a:t>set_planets</a:t>
            </a:r>
            <a:r>
              <a:rPr lang="en">
                <a:latin typeface="Source Sans Pro"/>
                <a:ea typeface="Source Sans Pro"/>
                <a:cs typeface="Source Sans Pro"/>
                <a:sym typeface="Source Sans Pro"/>
              </a:rPr>
              <a:t>", key="all_planets", </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debugValue=["Earth", "Mars", "Saturn"])</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2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200">
              <a:latin typeface="Source Sans Pro"/>
              <a:ea typeface="Source Sans Pro"/>
              <a:cs typeface="Source Sans Pro"/>
              <a:sym typeface="Source Sans Pro"/>
            </a:endParaRPr>
          </a:p>
        </p:txBody>
      </p:sp>
      <p:sp>
        <p:nvSpPr>
          <p:cNvPr id="1323" name="Google Shape;1323;p130"/>
          <p:cNvSpPr/>
          <p:nvPr/>
        </p:nvSpPr>
        <p:spPr>
          <a:xfrm>
            <a:off x="4827825" y="2895875"/>
            <a:ext cx="1077000" cy="28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30"/>
          <p:cNvSpPr/>
          <p:nvPr/>
        </p:nvSpPr>
        <p:spPr>
          <a:xfrm>
            <a:off x="2463425" y="5486950"/>
            <a:ext cx="1687500" cy="28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130"/>
          <p:cNvCxnSpPr>
            <a:stCxn id="1323" idx="1"/>
            <a:endCxn id="1324" idx="0"/>
          </p:cNvCxnSpPr>
          <p:nvPr/>
        </p:nvCxnSpPr>
        <p:spPr>
          <a:xfrm flipH="1">
            <a:off x="3307125" y="3038225"/>
            <a:ext cx="1520700" cy="2448600"/>
          </a:xfrm>
          <a:prstGeom prst="bentConnector2">
            <a:avLst/>
          </a:prstGeom>
          <a:noFill/>
          <a:ln cap="flat" cmpd="sng" w="9525">
            <a:solidFill>
              <a:schemeClr val="dk2"/>
            </a:solidFill>
            <a:prstDash val="solid"/>
            <a:round/>
            <a:headEnd len="med" w="med" type="none"/>
            <a:tailEnd len="med" w="med" type="triangle"/>
          </a:ln>
        </p:spPr>
      </p:cxnSp>
      <p:sp>
        <p:nvSpPr>
          <p:cNvPr id="1326" name="Google Shape;1326;p130"/>
          <p:cNvSpPr/>
          <p:nvPr/>
        </p:nvSpPr>
        <p:spPr>
          <a:xfrm>
            <a:off x="6746825" y="5432100"/>
            <a:ext cx="4244100" cy="794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dbutils.jobs.taskValues.get(taskKey="</a:t>
            </a:r>
            <a:r>
              <a:rPr b="1" lang="en">
                <a:latin typeface="Source Sans Pro"/>
                <a:ea typeface="Source Sans Pro"/>
                <a:cs typeface="Source Sans Pro"/>
                <a:sym typeface="Source Sans Pro"/>
              </a:rPr>
              <a:t>set_planets</a:t>
            </a:r>
            <a:r>
              <a:rPr lang="en">
                <a:latin typeface="Source Sans Pro"/>
                <a:ea typeface="Source Sans Pro"/>
                <a:cs typeface="Source Sans Pro"/>
                <a:sym typeface="Source Sans Pro"/>
              </a:rPr>
              <a:t>", key="our_planet", </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rPr lang="en">
                <a:latin typeface="Source Sans Pro"/>
                <a:ea typeface="Source Sans Pro"/>
                <a:cs typeface="Source Sans Pro"/>
                <a:sym typeface="Source Sans Pro"/>
              </a:rPr>
              <a:t>default="Earth")</a:t>
            </a:r>
            <a:endParaRPr>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200">
              <a:latin typeface="Source Sans Pro"/>
              <a:ea typeface="Source Sans Pro"/>
              <a:cs typeface="Source Sans Pro"/>
              <a:sym typeface="Source Sans Pro"/>
            </a:endParaRPr>
          </a:p>
          <a:p>
            <a:pPr indent="0" lvl="0" marL="0" marR="0" rtl="0" algn="l">
              <a:lnSpc>
                <a:spcPct val="100000"/>
              </a:lnSpc>
              <a:spcBef>
                <a:spcPts val="0"/>
              </a:spcBef>
              <a:spcAft>
                <a:spcPts val="0"/>
              </a:spcAft>
              <a:buNone/>
            </a:pPr>
            <a:r>
              <a:t/>
            </a:r>
            <a:endParaRPr sz="1200">
              <a:latin typeface="Source Sans Pro"/>
              <a:ea typeface="Source Sans Pro"/>
              <a:cs typeface="Source Sans Pro"/>
              <a:sym typeface="Source Sans Pro"/>
            </a:endParaRPr>
          </a:p>
        </p:txBody>
      </p:sp>
      <p:cxnSp>
        <p:nvCxnSpPr>
          <p:cNvPr id="1327" name="Google Shape;1327;p130"/>
          <p:cNvCxnSpPr>
            <a:stCxn id="1323" idx="3"/>
            <a:endCxn id="1328" idx="0"/>
          </p:cNvCxnSpPr>
          <p:nvPr/>
        </p:nvCxnSpPr>
        <p:spPr>
          <a:xfrm>
            <a:off x="5904825" y="3038225"/>
            <a:ext cx="3807900" cy="2448600"/>
          </a:xfrm>
          <a:prstGeom prst="bentConnector2">
            <a:avLst/>
          </a:prstGeom>
          <a:noFill/>
          <a:ln cap="flat" cmpd="sng" w="9525">
            <a:solidFill>
              <a:schemeClr val="dk2"/>
            </a:solidFill>
            <a:prstDash val="solid"/>
            <a:round/>
            <a:headEnd len="med" w="med" type="none"/>
            <a:tailEnd len="med" w="med" type="triangle"/>
          </a:ln>
        </p:spPr>
      </p:cxnSp>
      <p:sp>
        <p:nvSpPr>
          <p:cNvPr id="1328" name="Google Shape;1328;p130"/>
          <p:cNvSpPr/>
          <p:nvPr/>
        </p:nvSpPr>
        <p:spPr>
          <a:xfrm>
            <a:off x="8868875" y="5486950"/>
            <a:ext cx="1687500" cy="28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0"/>
          <p:cNvSpPr txBox="1"/>
          <p:nvPr/>
        </p:nvSpPr>
        <p:spPr>
          <a:xfrm>
            <a:off x="294726" y="4191000"/>
            <a:ext cx="256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DM Sans"/>
                <a:ea typeface="DM Sans"/>
                <a:cs typeface="DM Sans"/>
                <a:sym typeface="DM Sans"/>
              </a:rPr>
              <a:t>Get the task values in the follow-up tasks</a:t>
            </a:r>
            <a:endParaRPr b="1" sz="1600">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3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Workflow Vs ADF </a:t>
            </a:r>
            <a:endParaRPr/>
          </a:p>
        </p:txBody>
      </p:sp>
      <p:sp>
        <p:nvSpPr>
          <p:cNvPr id="1335" name="Google Shape;1335;p131"/>
          <p:cNvSpPr txBox="1"/>
          <p:nvPr>
            <p:ph idx="12" type="sldNum"/>
          </p:nvPr>
        </p:nvSpPr>
        <p:spPr>
          <a:xfrm>
            <a:off x="10866464" y="6351635"/>
            <a:ext cx="6666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n"/>
              <a:t>‹#›</a:t>
            </a:fld>
            <a:endParaRPr/>
          </a:p>
        </p:txBody>
      </p:sp>
      <p:graphicFrame>
        <p:nvGraphicFramePr>
          <p:cNvPr id="1336" name="Google Shape;1336;p131"/>
          <p:cNvGraphicFramePr/>
          <p:nvPr/>
        </p:nvGraphicFramePr>
        <p:xfrm>
          <a:off x="663738" y="1285589"/>
          <a:ext cx="3000000" cy="3000000"/>
        </p:xfrm>
        <a:graphic>
          <a:graphicData uri="http://schemas.openxmlformats.org/drawingml/2006/table">
            <a:tbl>
              <a:tblPr bandRow="1" firstRow="1">
                <a:noFill/>
                <a:tableStyleId>{3C74DAC7-5515-41F6-9D14-0F7770081926}</a:tableStyleId>
              </a:tblPr>
              <a:tblGrid>
                <a:gridCol w="3148800"/>
                <a:gridCol w="2485125"/>
                <a:gridCol w="2548975"/>
              </a:tblGrid>
              <a:tr h="386225">
                <a:tc>
                  <a:txBody>
                    <a:bodyPr/>
                    <a:lstStyle/>
                    <a:p>
                      <a:pPr indent="0" lvl="0" marL="0" marR="0" rtl="0" algn="l">
                        <a:spcBef>
                          <a:spcPts val="0"/>
                        </a:spcBef>
                        <a:spcAft>
                          <a:spcPts val="0"/>
                        </a:spcAft>
                        <a:buNone/>
                      </a:pPr>
                      <a:r>
                        <a:rPr lang="en" sz="1600">
                          <a:latin typeface="DM Sans"/>
                          <a:ea typeface="DM Sans"/>
                          <a:cs typeface="DM Sans"/>
                          <a:sym typeface="DM Sans"/>
                        </a:rPr>
                        <a:t>Features</a:t>
                      </a:r>
                      <a:endParaRPr sz="1600">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1B3139"/>
                    </a:solidFill>
                  </a:tcPr>
                </a:tc>
                <a:tc>
                  <a:txBody>
                    <a:bodyPr/>
                    <a:lstStyle/>
                    <a:p>
                      <a:pPr indent="0" lvl="0" marL="0" marR="0" rtl="0" algn="l">
                        <a:spcBef>
                          <a:spcPts val="0"/>
                        </a:spcBef>
                        <a:spcAft>
                          <a:spcPts val="0"/>
                        </a:spcAft>
                        <a:buNone/>
                      </a:pPr>
                      <a:r>
                        <a:rPr lang="en" sz="1600">
                          <a:latin typeface="DM Sans"/>
                          <a:ea typeface="DM Sans"/>
                          <a:cs typeface="DM Sans"/>
                          <a:sym typeface="DM Sans"/>
                        </a:rPr>
                        <a:t>Databricks Jobs</a:t>
                      </a:r>
                      <a:endParaRPr sz="1600">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1B3139"/>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 sz="1600">
                          <a:latin typeface="DM Sans"/>
                          <a:ea typeface="DM Sans"/>
                          <a:cs typeface="DM Sans"/>
                          <a:sym typeface="DM Sans"/>
                        </a:rPr>
                        <a:t>Azure Data Factory</a:t>
                      </a:r>
                      <a:endParaRPr sz="1600">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1B3139"/>
                    </a:solidFill>
                  </a:tcPr>
                </a:tc>
              </a:tr>
              <a:tr h="474975">
                <a:tc>
                  <a:txBody>
                    <a:bodyPr/>
                    <a:lstStyle/>
                    <a:p>
                      <a:pPr indent="0" lvl="0" marL="0" marR="0" rtl="0" algn="l">
                        <a:spcBef>
                          <a:spcPts val="0"/>
                        </a:spcBef>
                        <a:spcAft>
                          <a:spcPts val="0"/>
                        </a:spcAft>
                        <a:buNone/>
                      </a:pPr>
                      <a:r>
                        <a:rPr b="1" lang="en">
                          <a:solidFill>
                            <a:srgbClr val="1B3139"/>
                          </a:solidFill>
                          <a:latin typeface="DM Sans"/>
                          <a:ea typeface="DM Sans"/>
                          <a:cs typeface="DM Sans"/>
                          <a:sym typeface="DM Sans"/>
                        </a:rPr>
                        <a:t>Manage everything in Databricks Lakehouse</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No</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EFEFE"/>
                    </a:solidFill>
                  </a:tcPr>
                </a:tc>
              </a:tr>
              <a:tr h="474975">
                <a:tc>
                  <a:txBody>
                    <a:bodyPr/>
                    <a:lstStyle/>
                    <a:p>
                      <a:pPr indent="0" lvl="0" marL="0" marR="0" rtl="0" algn="l">
                        <a:spcBef>
                          <a:spcPts val="0"/>
                        </a:spcBef>
                        <a:spcAft>
                          <a:spcPts val="0"/>
                        </a:spcAft>
                        <a:buNone/>
                      </a:pPr>
                      <a:r>
                        <a:rPr b="1" lang="en">
                          <a:solidFill>
                            <a:srgbClr val="1B3139"/>
                          </a:solidFill>
                          <a:latin typeface="DM Sans"/>
                          <a:ea typeface="DM Sans"/>
                          <a:cs typeface="DM Sans"/>
                          <a:sym typeface="DM Sans"/>
                        </a:rPr>
                        <a:t>Create Databricks cluster reuse job</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No </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EFEFE"/>
                    </a:solidFill>
                  </a:tcPr>
                </a:tc>
              </a:tr>
              <a:tr h="474975">
                <a:tc>
                  <a:txBody>
                    <a:bodyPr/>
                    <a:lstStyle/>
                    <a:p>
                      <a:pPr indent="0" lvl="0" marL="0" marR="0" rtl="0" algn="l">
                        <a:spcBef>
                          <a:spcPts val="0"/>
                        </a:spcBef>
                        <a:spcAft>
                          <a:spcPts val="0"/>
                        </a:spcAft>
                        <a:buNone/>
                      </a:pPr>
                      <a:r>
                        <a:rPr b="1" lang="en">
                          <a:solidFill>
                            <a:srgbClr val="1B3139"/>
                          </a:solidFill>
                          <a:latin typeface="DM Sans"/>
                          <a:ea typeface="DM Sans"/>
                          <a:cs typeface="DM Sans"/>
                          <a:sym typeface="DM Sans"/>
                        </a:rPr>
                        <a:t>Run Databricks cluster reuse job</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Partial - Web Activity</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FE599"/>
                    </a:solidFill>
                  </a:tcPr>
                </a:tc>
              </a:tr>
              <a:tr h="474975">
                <a:tc>
                  <a:txBody>
                    <a:bodyPr/>
                    <a:lstStyle/>
                    <a:p>
                      <a:pPr indent="0" lvl="0" marL="0" marR="0" rtl="0" algn="l">
                        <a:spcBef>
                          <a:spcPts val="0"/>
                        </a:spcBef>
                        <a:spcAft>
                          <a:spcPts val="0"/>
                        </a:spcAft>
                        <a:buNone/>
                      </a:pPr>
                      <a:r>
                        <a:rPr b="1" lang="en">
                          <a:solidFill>
                            <a:srgbClr val="1B3139"/>
                          </a:solidFill>
                          <a:latin typeface="DM Sans"/>
                          <a:ea typeface="DM Sans"/>
                          <a:cs typeface="DM Sans"/>
                          <a:sym typeface="DM Sans"/>
                        </a:rPr>
                        <a:t>View Databricks job’s tasks and dependencies </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No</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EFEFE"/>
                    </a:solidFill>
                  </a:tcPr>
                </a:tc>
              </a:tr>
              <a:tr h="386225">
                <a:tc>
                  <a:txBody>
                    <a:bodyPr/>
                    <a:lstStyle/>
                    <a:p>
                      <a:pPr indent="0" lvl="0" marL="0" marR="0" rtl="0" algn="l">
                        <a:spcBef>
                          <a:spcPts val="0"/>
                        </a:spcBef>
                        <a:spcAft>
                          <a:spcPts val="0"/>
                        </a:spcAft>
                        <a:buNone/>
                      </a:pPr>
                      <a:r>
                        <a:rPr b="1" lang="en">
                          <a:solidFill>
                            <a:srgbClr val="1B3139"/>
                          </a:solidFill>
                          <a:latin typeface="DM Sans"/>
                          <a:ea typeface="DM Sans"/>
                          <a:cs typeface="DM Sans"/>
                          <a:sym typeface="DM Sans"/>
                        </a:rPr>
                        <a:t>Multi-cloud</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spcBef>
                          <a:spcPts val="0"/>
                        </a:spcBef>
                        <a:spcAft>
                          <a:spcPts val="0"/>
                        </a:spcAft>
                        <a:buNone/>
                      </a:pPr>
                      <a:r>
                        <a:rPr lang="en">
                          <a:solidFill>
                            <a:srgbClr val="1B3139"/>
                          </a:solidFill>
                          <a:latin typeface="DM Sans"/>
                          <a:ea typeface="DM Sans"/>
                          <a:cs typeface="DM Sans"/>
                          <a:sym typeface="DM Sans"/>
                        </a:rPr>
                        <a:t>No (Azure Only)</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EFEFE"/>
                    </a:solidFill>
                  </a:tcPr>
                </a:tc>
              </a:tr>
              <a:tr h="386225">
                <a:tc>
                  <a:txBody>
                    <a:bodyPr/>
                    <a:lstStyle/>
                    <a:p>
                      <a:pPr indent="0" lvl="0" marL="0" marR="0" rtl="0" algn="l">
                        <a:lnSpc>
                          <a:spcPct val="100000"/>
                        </a:lnSpc>
                        <a:spcBef>
                          <a:spcPts val="0"/>
                        </a:spcBef>
                        <a:spcAft>
                          <a:spcPts val="0"/>
                        </a:spcAft>
                        <a:buClr>
                          <a:srgbClr val="000000"/>
                        </a:buClr>
                        <a:buSzPts val="1600"/>
                        <a:buFont typeface="Arial"/>
                        <a:buNone/>
                      </a:pPr>
                      <a:r>
                        <a:rPr b="1" lang="en">
                          <a:solidFill>
                            <a:srgbClr val="1B3139"/>
                          </a:solidFill>
                          <a:latin typeface="DM Sans"/>
                          <a:ea typeface="DM Sans"/>
                          <a:cs typeface="DM Sans"/>
                          <a:sym typeface="DM Sans"/>
                        </a:rPr>
                        <a:t>Create DAG - GUI</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r>
              <a:tr h="386225">
                <a:tc>
                  <a:txBody>
                    <a:bodyPr/>
                    <a:lstStyle/>
                    <a:p>
                      <a:pPr indent="0" lvl="0" marL="0" marR="0" rtl="0" algn="l">
                        <a:lnSpc>
                          <a:spcPct val="100000"/>
                        </a:lnSpc>
                        <a:spcBef>
                          <a:spcPts val="0"/>
                        </a:spcBef>
                        <a:spcAft>
                          <a:spcPts val="0"/>
                        </a:spcAft>
                        <a:buClr>
                          <a:srgbClr val="000000"/>
                        </a:buClr>
                        <a:buSzPts val="1600"/>
                        <a:buFont typeface="Arial"/>
                        <a:buNone/>
                      </a:pPr>
                      <a:r>
                        <a:rPr b="1" lang="en">
                          <a:solidFill>
                            <a:srgbClr val="1B3139"/>
                          </a:solidFill>
                          <a:latin typeface="DM Sans"/>
                          <a:ea typeface="DM Sans"/>
                          <a:cs typeface="DM Sans"/>
                          <a:sym typeface="DM Sans"/>
                        </a:rPr>
                        <a:t>Create DAG - API</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r>
              <a:tr h="386225">
                <a:tc>
                  <a:txBody>
                    <a:bodyPr/>
                    <a:lstStyle/>
                    <a:p>
                      <a:pPr indent="0" lvl="0" marL="0" rtl="0" algn="l">
                        <a:spcBef>
                          <a:spcPts val="0"/>
                        </a:spcBef>
                        <a:spcAft>
                          <a:spcPts val="0"/>
                        </a:spcAft>
                        <a:buClr>
                          <a:srgbClr val="000000"/>
                        </a:buClr>
                        <a:buSzPts val="1600"/>
                        <a:buFont typeface="Arial"/>
                        <a:buNone/>
                      </a:pPr>
                      <a:r>
                        <a:rPr b="1" lang="en">
                          <a:solidFill>
                            <a:srgbClr val="1B3139"/>
                          </a:solidFill>
                          <a:latin typeface="DM Sans"/>
                          <a:ea typeface="DM Sans"/>
                          <a:cs typeface="DM Sans"/>
                          <a:sym typeface="DM Sans"/>
                        </a:rPr>
                        <a:t>Templated connectors / Ingestion</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a:solidFill>
                            <a:schemeClr val="dk1"/>
                          </a:solidFill>
                          <a:latin typeface="DM Sans"/>
                          <a:ea typeface="DM Sans"/>
                          <a:cs typeface="DM Sans"/>
                          <a:sym typeface="DM Sans"/>
                        </a:rPr>
                        <a:t>Partial - Spark Connectors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FE599"/>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r>
              <a:tr h="386225">
                <a:tc>
                  <a:txBody>
                    <a:bodyPr/>
                    <a:lstStyle/>
                    <a:p>
                      <a:pPr indent="0" lvl="0" marL="0" rtl="0" algn="l">
                        <a:spcBef>
                          <a:spcPts val="0"/>
                        </a:spcBef>
                        <a:spcAft>
                          <a:spcPts val="0"/>
                        </a:spcAft>
                        <a:buClr>
                          <a:srgbClr val="000000"/>
                        </a:buClr>
                        <a:buSzPts val="1600"/>
                        <a:buFont typeface="Arial"/>
                        <a:buNone/>
                      </a:pPr>
                      <a:r>
                        <a:rPr b="1" lang="en">
                          <a:solidFill>
                            <a:srgbClr val="1B3139"/>
                          </a:solidFill>
                          <a:latin typeface="DM Sans"/>
                          <a:ea typeface="DM Sans"/>
                          <a:cs typeface="DM Sans"/>
                          <a:sym typeface="DM Sans"/>
                        </a:rPr>
                        <a:t>Scheduling</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r>
              <a:tr h="386225">
                <a:tc>
                  <a:txBody>
                    <a:bodyPr/>
                    <a:lstStyle/>
                    <a:p>
                      <a:pPr indent="0" lvl="0" marL="0" rtl="0" algn="l">
                        <a:spcBef>
                          <a:spcPts val="0"/>
                        </a:spcBef>
                        <a:spcAft>
                          <a:spcPts val="0"/>
                        </a:spcAft>
                        <a:buNone/>
                      </a:pPr>
                      <a:r>
                        <a:rPr b="1" lang="en">
                          <a:solidFill>
                            <a:srgbClr val="1B3139"/>
                          </a:solidFill>
                          <a:latin typeface="DM Sans"/>
                          <a:ea typeface="DM Sans"/>
                          <a:cs typeface="DM Sans"/>
                          <a:sym typeface="DM Sans"/>
                        </a:rPr>
                        <a:t>Triggers</a:t>
                      </a:r>
                      <a:endParaRPr b="1">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No</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FEFEFE"/>
                    </a:solidFill>
                  </a:tcPr>
                </a:tc>
                <a:tc>
                  <a:txBody>
                    <a:bodyPr/>
                    <a:lstStyle/>
                    <a:p>
                      <a:pPr indent="0" lvl="0" marL="0" marR="0" rtl="0" algn="l">
                        <a:lnSpc>
                          <a:spcPct val="100000"/>
                        </a:lnSpc>
                        <a:spcBef>
                          <a:spcPts val="0"/>
                        </a:spcBef>
                        <a:spcAft>
                          <a:spcPts val="0"/>
                        </a:spcAft>
                        <a:buNone/>
                      </a:pPr>
                      <a:r>
                        <a:rPr lang="en">
                          <a:solidFill>
                            <a:srgbClr val="1B3139"/>
                          </a:solidFill>
                          <a:latin typeface="DM Sans"/>
                          <a:ea typeface="DM Sans"/>
                          <a:cs typeface="DM Sans"/>
                          <a:sym typeface="DM Sans"/>
                        </a:rPr>
                        <a:t>Yes</a:t>
                      </a:r>
                      <a:endParaRPr>
                        <a:solidFill>
                          <a:srgbClr val="1B3139"/>
                        </a:solidFill>
                        <a:latin typeface="DM Sans"/>
                        <a:ea typeface="DM Sans"/>
                        <a:cs typeface="DM Sans"/>
                        <a:sym typeface="DM Sans"/>
                      </a:endParaRPr>
                    </a:p>
                  </a:txBody>
                  <a:tcPr marT="45725" marB="45725" marR="91450" marL="91450" anchor="ctr">
                    <a:lnL cap="flat" cmpd="sng" w="12700">
                      <a:solidFill>
                        <a:srgbClr val="F9F7F4"/>
                      </a:solidFill>
                      <a:prstDash val="solid"/>
                      <a:round/>
                      <a:headEnd len="sm" w="sm" type="none"/>
                      <a:tailEnd len="sm" w="sm" type="none"/>
                    </a:lnL>
                    <a:lnR cap="flat" cmpd="sng" w="12700">
                      <a:solidFill>
                        <a:srgbClr val="F9F7F4"/>
                      </a:solidFill>
                      <a:prstDash val="solid"/>
                      <a:round/>
                      <a:headEnd len="sm" w="sm" type="none"/>
                      <a:tailEnd len="sm" w="sm" type="none"/>
                    </a:lnR>
                    <a:lnT cap="flat" cmpd="sng" w="12700">
                      <a:solidFill>
                        <a:srgbClr val="F9F7F4"/>
                      </a:solidFill>
                      <a:prstDash val="solid"/>
                      <a:round/>
                      <a:headEnd len="sm" w="sm" type="none"/>
                      <a:tailEnd len="sm" w="sm" type="none"/>
                    </a:lnT>
                    <a:lnB cap="flat" cmpd="sng" w="12700">
                      <a:solidFill>
                        <a:srgbClr val="F9F7F4"/>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32"/>
          <p:cNvSpPr txBox="1"/>
          <p:nvPr>
            <p:ph type="title"/>
          </p:nvPr>
        </p:nvSpPr>
        <p:spPr>
          <a:xfrm>
            <a:off x="453833" y="2009751"/>
            <a:ext cx="10890000" cy="1325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Autoloader</a:t>
            </a:r>
            <a:endParaRPr/>
          </a:p>
        </p:txBody>
      </p:sp>
      <p:sp>
        <p:nvSpPr>
          <p:cNvPr id="1342" name="Google Shape;1342;p132"/>
          <p:cNvSpPr txBox="1"/>
          <p:nvPr>
            <p:ph idx="4294967295" type="subTitle"/>
          </p:nvPr>
        </p:nvSpPr>
        <p:spPr>
          <a:xfrm>
            <a:off x="453820" y="3059741"/>
            <a:ext cx="6943500" cy="1655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900">
                <a:solidFill>
                  <a:schemeClr val="lt1"/>
                </a:solidFill>
              </a:rPr>
              <a:t>Automate</a:t>
            </a:r>
            <a:r>
              <a:rPr lang="en" sz="2900">
                <a:solidFill>
                  <a:schemeClr val="lt1"/>
                </a:solidFill>
              </a:rPr>
              <a:t> </a:t>
            </a:r>
            <a:r>
              <a:rPr lang="en" sz="2900">
                <a:solidFill>
                  <a:schemeClr val="lt1"/>
                </a:solidFill>
              </a:rPr>
              <a:t>Lakehouse Ingestion</a:t>
            </a:r>
            <a:endParaRPr sz="2900">
              <a:solidFill>
                <a:schemeClr val="lt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3"/>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Current Challenges</a:t>
            </a:r>
            <a:endParaRPr/>
          </a:p>
        </p:txBody>
      </p:sp>
      <p:sp>
        <p:nvSpPr>
          <p:cNvPr id="1349" name="Google Shape;1349;p133"/>
          <p:cNvSpPr txBox="1"/>
          <p:nvPr>
            <p:ph idx="1" type="body"/>
          </p:nvPr>
        </p:nvSpPr>
        <p:spPr>
          <a:xfrm>
            <a:off x="619086" y="2102946"/>
            <a:ext cx="5085900" cy="3119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t>Loading data to Delta Lake from cloud files requires complex cloud architecture and custom handling to ensure that newly-arriving data is read once, and only once, into the platform. </a:t>
            </a:r>
            <a:endParaRPr/>
          </a:p>
        </p:txBody>
      </p:sp>
      <p:sp>
        <p:nvSpPr>
          <p:cNvPr id="1350" name="Google Shape;1350;p133"/>
          <p:cNvSpPr txBox="1"/>
          <p:nvPr>
            <p:ph idx="2" type="body"/>
          </p:nvPr>
        </p:nvSpPr>
        <p:spPr>
          <a:xfrm>
            <a:off x="6477764" y="2104568"/>
            <a:ext cx="5085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t>Source data schemas may change at any time. Updates to the schema during stream processing  can break loading scripts</a:t>
            </a:r>
            <a:r>
              <a:rPr b="1" lang="en"/>
              <a:t>,</a:t>
            </a:r>
            <a:r>
              <a:rPr lang="en"/>
              <a:t> leaving data out of date or corrupt, and missing SLAs. </a:t>
            </a:r>
            <a:endParaRPr/>
          </a:p>
          <a:p>
            <a:pPr indent="0" lvl="0" marL="0" rtl="0" algn="l">
              <a:spcBef>
                <a:spcPts val="1100"/>
              </a:spcBef>
              <a:spcAft>
                <a:spcPts val="0"/>
              </a:spcAft>
              <a:buNone/>
            </a:pPr>
            <a:r>
              <a:t/>
            </a:r>
            <a:endParaRPr/>
          </a:p>
        </p:txBody>
      </p:sp>
      <p:sp>
        <p:nvSpPr>
          <p:cNvPr id="1351" name="Google Shape;1351;p133"/>
          <p:cNvSpPr txBox="1"/>
          <p:nvPr>
            <p:ph idx="3" type="body"/>
          </p:nvPr>
        </p:nvSpPr>
        <p:spPr>
          <a:xfrm>
            <a:off x="6319542" y="1446766"/>
            <a:ext cx="53982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Schema On Read</a:t>
            </a:r>
            <a:endParaRPr/>
          </a:p>
        </p:txBody>
      </p:sp>
      <p:sp>
        <p:nvSpPr>
          <p:cNvPr id="1352" name="Google Shape;1352;p133"/>
          <p:cNvSpPr txBox="1"/>
          <p:nvPr>
            <p:ph idx="4" type="body"/>
          </p:nvPr>
        </p:nvSpPr>
        <p:spPr>
          <a:xfrm>
            <a:off x="460863" y="1446766"/>
            <a:ext cx="53982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Data Ingestion from Cloud Storage</a:t>
            </a:r>
            <a:endParaRPr/>
          </a:p>
        </p:txBody>
      </p:sp>
      <p:pic>
        <p:nvPicPr>
          <p:cNvPr id="1353" name="Google Shape;1353;p133"/>
          <p:cNvPicPr preferRelativeResize="0"/>
          <p:nvPr/>
        </p:nvPicPr>
        <p:blipFill rotWithShape="1">
          <a:blip r:embed="rId3">
            <a:alphaModFix/>
          </a:blip>
          <a:srcRect b="0" l="0" r="0" t="0"/>
          <a:stretch/>
        </p:blipFill>
        <p:spPr>
          <a:xfrm>
            <a:off x="2471053" y="3951122"/>
            <a:ext cx="1097008" cy="1064451"/>
          </a:xfrm>
          <a:prstGeom prst="rect">
            <a:avLst/>
          </a:prstGeom>
          <a:noFill/>
          <a:ln>
            <a:noFill/>
          </a:ln>
        </p:spPr>
      </p:pic>
      <p:pic>
        <p:nvPicPr>
          <p:cNvPr id="1354" name="Google Shape;1354;p133"/>
          <p:cNvPicPr preferRelativeResize="0"/>
          <p:nvPr/>
        </p:nvPicPr>
        <p:blipFill rotWithShape="1">
          <a:blip r:embed="rId4">
            <a:alphaModFix/>
          </a:blip>
          <a:srcRect b="0" l="0" r="0" t="0"/>
          <a:stretch/>
        </p:blipFill>
        <p:spPr>
          <a:xfrm>
            <a:off x="8472171" y="3934709"/>
            <a:ext cx="1097006" cy="10970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34"/>
          <p:cNvSpPr txBox="1"/>
          <p:nvPr>
            <p:ph type="title"/>
          </p:nvPr>
        </p:nvSpPr>
        <p:spPr>
          <a:xfrm>
            <a:off x="521183"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Auto Loader Does For You</a:t>
            </a:r>
            <a:endParaRPr/>
          </a:p>
        </p:txBody>
      </p:sp>
      <p:sp>
        <p:nvSpPr>
          <p:cNvPr id="1361" name="Google Shape;1361;p134"/>
          <p:cNvSpPr txBox="1"/>
          <p:nvPr>
            <p:ph idx="1" type="body"/>
          </p:nvPr>
        </p:nvSpPr>
        <p:spPr>
          <a:xfrm>
            <a:off x="619086" y="2102946"/>
            <a:ext cx="2127900" cy="3119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solidFill>
                  <a:schemeClr val="lt1"/>
                </a:solidFill>
              </a:rPr>
              <a:t>Incrementally </a:t>
            </a:r>
            <a:r>
              <a:rPr b="1" lang="en">
                <a:solidFill>
                  <a:schemeClr val="lt1"/>
                </a:solidFill>
              </a:rPr>
              <a:t>process new files</a:t>
            </a:r>
            <a:r>
              <a:rPr lang="en">
                <a:solidFill>
                  <a:schemeClr val="lt1"/>
                </a:solidFill>
              </a:rPr>
              <a:t> as they land in cloud object storage without costly file listing procedures or state information handling</a:t>
            </a:r>
            <a:endParaRPr>
              <a:solidFill>
                <a:schemeClr val="lt1"/>
              </a:solidFill>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
        <p:nvSpPr>
          <p:cNvPr id="1362" name="Google Shape;1362;p134"/>
          <p:cNvSpPr txBox="1"/>
          <p:nvPr>
            <p:ph idx="2" type="body"/>
          </p:nvPr>
        </p:nvSpPr>
        <p:spPr>
          <a:xfrm>
            <a:off x="3557826"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a:t>Auto Loader configures cloud notification and message queues to ensure that all files are sent to be ingested as they land and can scale to </a:t>
            </a:r>
            <a:r>
              <a:rPr b="1" lang="en">
                <a:solidFill>
                  <a:schemeClr val="accent4"/>
                </a:solidFill>
              </a:rPr>
              <a:t>billions  of file</a:t>
            </a:r>
            <a:r>
              <a:rPr lang="en"/>
              <a:t> per directory</a:t>
            </a:r>
            <a:endParaRPr/>
          </a:p>
        </p:txBody>
      </p:sp>
      <p:sp>
        <p:nvSpPr>
          <p:cNvPr id="1363" name="Google Shape;1363;p134"/>
          <p:cNvSpPr txBox="1"/>
          <p:nvPr>
            <p:ph idx="3" type="body"/>
          </p:nvPr>
        </p:nvSpPr>
        <p:spPr>
          <a:xfrm>
            <a:off x="3308272" y="1474246"/>
            <a:ext cx="26268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sz="1700"/>
              <a:t>Scalable to billions of files</a:t>
            </a:r>
            <a:endParaRPr sz="1700"/>
          </a:p>
        </p:txBody>
      </p:sp>
      <p:sp>
        <p:nvSpPr>
          <p:cNvPr id="1364" name="Google Shape;1364;p134"/>
          <p:cNvSpPr txBox="1"/>
          <p:nvPr>
            <p:ph idx="4" type="body"/>
          </p:nvPr>
        </p:nvSpPr>
        <p:spPr>
          <a:xfrm>
            <a:off x="460864"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Auto-ingest new files</a:t>
            </a:r>
            <a:endParaRPr/>
          </a:p>
        </p:txBody>
      </p:sp>
      <p:sp>
        <p:nvSpPr>
          <p:cNvPr id="1365" name="Google Shape;1365;p134"/>
          <p:cNvSpPr txBox="1"/>
          <p:nvPr>
            <p:ph idx="5" type="body"/>
          </p:nvPr>
        </p:nvSpPr>
        <p:spPr>
          <a:xfrm>
            <a:off x="6496565"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b="1" lang="en">
                <a:solidFill>
                  <a:schemeClr val="accent4"/>
                </a:solidFill>
              </a:rPr>
              <a:t>Identify schema</a:t>
            </a:r>
            <a:r>
              <a:rPr lang="en"/>
              <a:t> on initialization and </a:t>
            </a:r>
            <a:r>
              <a:rPr b="1" lang="en">
                <a:solidFill>
                  <a:schemeClr val="accent4"/>
                </a:solidFill>
              </a:rPr>
              <a:t>detect changes</a:t>
            </a:r>
            <a:r>
              <a:rPr lang="en"/>
              <a:t> over time from structured sources and semi-structured data  formats</a:t>
            </a:r>
            <a:endParaRPr/>
          </a:p>
          <a:p>
            <a:pPr indent="0" lvl="0" marL="0" rtl="0" algn="l">
              <a:spcBef>
                <a:spcPts val="1100"/>
              </a:spcBef>
              <a:spcAft>
                <a:spcPts val="0"/>
              </a:spcAft>
              <a:buNone/>
            </a:pPr>
            <a:r>
              <a:rPr lang="en"/>
              <a:t>Add hints for enforcement where some schema is known</a:t>
            </a:r>
            <a:endParaRPr/>
          </a:p>
        </p:txBody>
      </p:sp>
      <p:sp>
        <p:nvSpPr>
          <p:cNvPr id="1366" name="Google Shape;1366;p134"/>
          <p:cNvSpPr txBox="1"/>
          <p:nvPr>
            <p:ph idx="6" type="body"/>
          </p:nvPr>
        </p:nvSpPr>
        <p:spPr>
          <a:xfrm>
            <a:off x="6338343"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sz="1700"/>
              <a:t>Infer &amp; evolve Schemas</a:t>
            </a:r>
            <a:endParaRPr sz="1700"/>
          </a:p>
        </p:txBody>
      </p:sp>
      <p:sp>
        <p:nvSpPr>
          <p:cNvPr id="1367" name="Google Shape;1367;p134"/>
          <p:cNvSpPr txBox="1"/>
          <p:nvPr>
            <p:ph idx="7" type="body"/>
          </p:nvPr>
        </p:nvSpPr>
        <p:spPr>
          <a:xfrm>
            <a:off x="9435304" y="2104568"/>
            <a:ext cx="2127900" cy="3118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b="1" lang="en">
                <a:solidFill>
                  <a:schemeClr val="accent4"/>
                </a:solidFill>
              </a:rPr>
              <a:t>Easy to deploy</a:t>
            </a:r>
            <a:r>
              <a:rPr lang="en"/>
              <a:t> and </a:t>
            </a:r>
            <a:r>
              <a:rPr b="1" lang="en">
                <a:solidFill>
                  <a:schemeClr val="accent4"/>
                </a:solidFill>
              </a:rPr>
              <a:t>easy to use</a:t>
            </a:r>
            <a:r>
              <a:rPr lang="en"/>
              <a:t> with automated deployment  of services making Auto Loader nearly set and forget</a:t>
            </a:r>
            <a:endParaRPr/>
          </a:p>
        </p:txBody>
      </p:sp>
      <p:sp>
        <p:nvSpPr>
          <p:cNvPr id="1368" name="Google Shape;1368;p134"/>
          <p:cNvSpPr txBox="1"/>
          <p:nvPr>
            <p:ph idx="8" type="body"/>
          </p:nvPr>
        </p:nvSpPr>
        <p:spPr>
          <a:xfrm>
            <a:off x="9277083" y="1446766"/>
            <a:ext cx="24441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
              <a:t>Easily  get started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3"/>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Medallion Architecture / Gold Layer</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460" name="Google Shape;460;p63"/>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61" name="Google Shape;461;p63"/>
          <p:cNvPicPr preferRelativeResize="0"/>
          <p:nvPr/>
        </p:nvPicPr>
        <p:blipFill>
          <a:blip r:embed="rId3">
            <a:alphaModFix/>
          </a:blip>
          <a:stretch>
            <a:fillRect/>
          </a:stretch>
        </p:blipFill>
        <p:spPr>
          <a:xfrm>
            <a:off x="82150" y="1199989"/>
            <a:ext cx="11884150" cy="485114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5"/>
          <p:cNvSpPr txBox="1"/>
          <p:nvPr>
            <p:ph idx="4294967295" type="body"/>
          </p:nvPr>
        </p:nvSpPr>
        <p:spPr>
          <a:xfrm>
            <a:off x="460751" y="2002200"/>
            <a:ext cx="5986800" cy="4286700"/>
          </a:xfrm>
          <a:prstGeom prst="rect">
            <a:avLst/>
          </a:prstGeom>
          <a:noFill/>
          <a:ln>
            <a:noFill/>
          </a:ln>
        </p:spPr>
        <p:txBody>
          <a:bodyPr anchorCtr="0" anchor="t" bIns="60925" lIns="121875" spcFirstLastPara="1" rIns="121875" wrap="square" tIns="60925">
            <a:noAutofit/>
          </a:bodyPr>
          <a:lstStyle/>
          <a:p>
            <a:pPr indent="0" lvl="0" marL="609600" rtl="0" algn="l">
              <a:lnSpc>
                <a:spcPct val="100000"/>
              </a:lnSpc>
              <a:spcBef>
                <a:spcPts val="0"/>
              </a:spcBef>
              <a:spcAft>
                <a:spcPts val="0"/>
              </a:spcAft>
              <a:buNone/>
            </a:pPr>
            <a:r>
              <a:rPr b="1" lang="en" sz="2100">
                <a:solidFill>
                  <a:srgbClr val="000000"/>
                </a:solidFill>
              </a:rPr>
              <a:t>Incremental listing mode</a:t>
            </a:r>
            <a:r>
              <a:rPr lang="en" sz="2100">
                <a:solidFill>
                  <a:srgbClr val="000000"/>
                </a:solidFill>
              </a:rPr>
              <a:t> - simplicity of directory listing with performance of notification mode</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lang="en" sz="2100">
                <a:solidFill>
                  <a:srgbClr val="000000"/>
                </a:solidFill>
              </a:rPr>
              <a:t>Automatically </a:t>
            </a:r>
            <a:r>
              <a:rPr b="1" lang="en" sz="2100">
                <a:solidFill>
                  <a:srgbClr val="000000"/>
                </a:solidFill>
              </a:rPr>
              <a:t>infer schema</a:t>
            </a:r>
            <a:r>
              <a:rPr lang="en" sz="2100">
                <a:solidFill>
                  <a:srgbClr val="000000"/>
                </a:solidFill>
              </a:rPr>
              <a:t> of incoming files </a:t>
            </a:r>
            <a:endParaRPr sz="2100">
              <a:solidFill>
                <a:srgbClr val="000000"/>
              </a:solidFill>
            </a:endParaRPr>
          </a:p>
          <a:p>
            <a:pPr indent="0" lvl="0" marL="609600" rtl="0" algn="l">
              <a:lnSpc>
                <a:spcPct val="100000"/>
              </a:lnSpc>
              <a:spcBef>
                <a:spcPts val="0"/>
              </a:spcBef>
              <a:spcAft>
                <a:spcPts val="0"/>
              </a:spcAft>
              <a:buNone/>
            </a:pPr>
            <a:r>
              <a:t/>
            </a:r>
            <a:endParaRPr b="1"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Schema Hints</a:t>
            </a:r>
            <a:r>
              <a:rPr lang="en" sz="2100">
                <a:solidFill>
                  <a:srgbClr val="000000"/>
                </a:solidFill>
              </a:rPr>
              <a:t> - superimpose what you know on automatic inference</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lang="en" sz="2100">
                <a:solidFill>
                  <a:srgbClr val="000000"/>
                </a:solidFill>
              </a:rPr>
              <a:t>Automatically </a:t>
            </a:r>
            <a:r>
              <a:rPr b="1" lang="en" sz="2100">
                <a:solidFill>
                  <a:srgbClr val="000000"/>
                </a:solidFill>
              </a:rPr>
              <a:t>add new columns</a:t>
            </a:r>
            <a:r>
              <a:rPr lang="en" sz="2100">
                <a:solidFill>
                  <a:srgbClr val="000000"/>
                </a:solidFill>
              </a:rPr>
              <a:t> </a:t>
            </a:r>
            <a:br>
              <a:rPr lang="en" sz="2100">
                <a:solidFill>
                  <a:srgbClr val="000000"/>
                </a:solidFill>
              </a:rPr>
            </a:b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p:txBody>
      </p:sp>
      <p:sp>
        <p:nvSpPr>
          <p:cNvPr id="1375" name="Google Shape;1375;p135"/>
          <p:cNvSpPr txBox="1"/>
          <p:nvPr/>
        </p:nvSpPr>
        <p:spPr>
          <a:xfrm>
            <a:off x="460735" y="1234580"/>
            <a:ext cx="11254500" cy="6357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 sz="2400">
                <a:solidFill>
                  <a:srgbClr val="A0ACBE"/>
                </a:solidFill>
                <a:latin typeface="Barlow"/>
                <a:ea typeface="Barlow"/>
                <a:cs typeface="Barlow"/>
                <a:sym typeface="Barlow"/>
              </a:rPr>
              <a:t>Autoloader now supports schema evolution and  much faster incremental listing mode</a:t>
            </a:r>
            <a:endParaRPr sz="2400">
              <a:solidFill>
                <a:srgbClr val="A0ACBE"/>
              </a:solidFill>
              <a:latin typeface="Barlow"/>
              <a:ea typeface="Barlow"/>
              <a:cs typeface="Barlow"/>
              <a:sym typeface="Barlow"/>
            </a:endParaRPr>
          </a:p>
        </p:txBody>
      </p:sp>
      <p:sp>
        <p:nvSpPr>
          <p:cNvPr id="1376" name="Google Shape;1376;p135"/>
          <p:cNvSpPr txBox="1"/>
          <p:nvPr/>
        </p:nvSpPr>
        <p:spPr>
          <a:xfrm>
            <a:off x="460851" y="365133"/>
            <a:ext cx="11353200" cy="992100"/>
          </a:xfrm>
          <a:prstGeom prst="rect">
            <a:avLst/>
          </a:prstGeom>
          <a:noFill/>
          <a:ln>
            <a:noFill/>
          </a:ln>
        </p:spPr>
        <p:txBody>
          <a:bodyPr anchorCtr="0" anchor="ctr" bIns="60925" lIns="0" spcFirstLastPara="1" rIns="0" wrap="square" tIns="60925">
            <a:noAutofit/>
          </a:bodyPr>
          <a:lstStyle/>
          <a:p>
            <a:pPr indent="0" lvl="0" marL="0" rtl="0" algn="l">
              <a:lnSpc>
                <a:spcPct val="90000"/>
              </a:lnSpc>
              <a:spcBef>
                <a:spcPts val="0"/>
              </a:spcBef>
              <a:spcAft>
                <a:spcPts val="0"/>
              </a:spcAft>
              <a:buNone/>
            </a:pPr>
            <a:r>
              <a:rPr lang="en" sz="4800">
                <a:solidFill>
                  <a:srgbClr val="1B3038"/>
                </a:solidFill>
                <a:latin typeface="Barlow"/>
                <a:ea typeface="Barlow"/>
                <a:cs typeface="Barlow"/>
                <a:sym typeface="Barlow"/>
              </a:rPr>
              <a:t>Auto Loader: Faster, smarter, and easier</a:t>
            </a:r>
            <a:endParaRPr sz="4800">
              <a:solidFill>
                <a:srgbClr val="1B3038"/>
              </a:solidFill>
              <a:latin typeface="Barlow"/>
              <a:ea typeface="Barlow"/>
              <a:cs typeface="Barlow"/>
              <a:sym typeface="Barlow"/>
            </a:endParaRPr>
          </a:p>
        </p:txBody>
      </p:sp>
      <p:pic>
        <p:nvPicPr>
          <p:cNvPr id="1377" name="Google Shape;1377;p135"/>
          <p:cNvPicPr preferRelativeResize="0"/>
          <p:nvPr/>
        </p:nvPicPr>
        <p:blipFill rotWithShape="1">
          <a:blip r:embed="rId3">
            <a:alphaModFix/>
          </a:blip>
          <a:srcRect b="0" l="0" r="0" t="0"/>
          <a:stretch/>
        </p:blipFill>
        <p:spPr>
          <a:xfrm>
            <a:off x="200038" y="3871114"/>
            <a:ext cx="874684" cy="879601"/>
          </a:xfrm>
          <a:prstGeom prst="rect">
            <a:avLst/>
          </a:prstGeom>
          <a:noFill/>
          <a:ln>
            <a:noFill/>
          </a:ln>
        </p:spPr>
      </p:pic>
      <p:pic>
        <p:nvPicPr>
          <p:cNvPr id="1378" name="Google Shape;1378;p135"/>
          <p:cNvPicPr preferRelativeResize="0"/>
          <p:nvPr/>
        </p:nvPicPr>
        <p:blipFill rotWithShape="1">
          <a:blip r:embed="rId4">
            <a:alphaModFix/>
          </a:blip>
          <a:srcRect b="0" l="0" r="0" t="0"/>
          <a:stretch/>
        </p:blipFill>
        <p:spPr>
          <a:xfrm>
            <a:off x="200038" y="2999431"/>
            <a:ext cx="874684" cy="879635"/>
          </a:xfrm>
          <a:prstGeom prst="rect">
            <a:avLst/>
          </a:prstGeom>
          <a:noFill/>
          <a:ln>
            <a:noFill/>
          </a:ln>
        </p:spPr>
      </p:pic>
      <p:pic>
        <p:nvPicPr>
          <p:cNvPr id="1379" name="Google Shape;1379;p135"/>
          <p:cNvPicPr preferRelativeResize="0"/>
          <p:nvPr/>
        </p:nvPicPr>
        <p:blipFill rotWithShape="1">
          <a:blip r:embed="rId5">
            <a:alphaModFix/>
          </a:blip>
          <a:srcRect b="0" l="0" r="0" t="0"/>
          <a:stretch/>
        </p:blipFill>
        <p:spPr>
          <a:xfrm>
            <a:off x="261995" y="4742765"/>
            <a:ext cx="750772" cy="755044"/>
          </a:xfrm>
          <a:prstGeom prst="rect">
            <a:avLst/>
          </a:prstGeom>
          <a:noFill/>
          <a:ln>
            <a:noFill/>
          </a:ln>
        </p:spPr>
      </p:pic>
      <p:pic>
        <p:nvPicPr>
          <p:cNvPr id="1380" name="Google Shape;1380;p135"/>
          <p:cNvPicPr preferRelativeResize="0"/>
          <p:nvPr/>
        </p:nvPicPr>
        <p:blipFill rotWithShape="1">
          <a:blip r:embed="rId6">
            <a:alphaModFix/>
          </a:blip>
          <a:srcRect b="0" l="0" r="0" t="0"/>
          <a:stretch/>
        </p:blipFill>
        <p:spPr>
          <a:xfrm>
            <a:off x="137632" y="2002200"/>
            <a:ext cx="874682" cy="879640"/>
          </a:xfrm>
          <a:prstGeom prst="rect">
            <a:avLst/>
          </a:prstGeom>
          <a:noFill/>
          <a:ln>
            <a:noFill/>
          </a:ln>
        </p:spPr>
      </p:pic>
      <p:pic>
        <p:nvPicPr>
          <p:cNvPr id="1381" name="Google Shape;1381;p135"/>
          <p:cNvPicPr preferRelativeResize="0"/>
          <p:nvPr/>
        </p:nvPicPr>
        <p:blipFill>
          <a:blip r:embed="rId7">
            <a:alphaModFix/>
          </a:blip>
          <a:stretch>
            <a:fillRect/>
          </a:stretch>
        </p:blipFill>
        <p:spPr>
          <a:xfrm>
            <a:off x="6565424" y="2182433"/>
            <a:ext cx="5432742" cy="2716371"/>
          </a:xfrm>
          <a:prstGeom prst="rect">
            <a:avLst/>
          </a:prstGeom>
          <a:noFill/>
          <a:ln>
            <a:noFill/>
          </a:ln>
        </p:spPr>
      </p:pic>
      <p:sp>
        <p:nvSpPr>
          <p:cNvPr id="1382" name="Google Shape;1382;p135"/>
          <p:cNvSpPr/>
          <p:nvPr/>
        </p:nvSpPr>
        <p:spPr>
          <a:xfrm>
            <a:off x="6199549" y="2376100"/>
            <a:ext cx="750600" cy="2577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36"/>
          <p:cNvSpPr txBox="1"/>
          <p:nvPr>
            <p:ph idx="4294967295" type="body"/>
          </p:nvPr>
        </p:nvSpPr>
        <p:spPr>
          <a:xfrm>
            <a:off x="272082" y="2002200"/>
            <a:ext cx="9437100" cy="4286700"/>
          </a:xfrm>
          <a:prstGeom prst="rect">
            <a:avLst/>
          </a:prstGeom>
          <a:noFill/>
          <a:ln>
            <a:noFill/>
          </a:ln>
        </p:spPr>
        <p:txBody>
          <a:bodyPr anchorCtr="0" anchor="t" bIns="60925" lIns="121875" spcFirstLastPara="1" rIns="121875" wrap="square" tIns="60925">
            <a:noAutofit/>
          </a:bodyPr>
          <a:lstStyle/>
          <a:p>
            <a:pPr indent="0" lvl="0" marL="0" rtl="0" algn="l">
              <a:lnSpc>
                <a:spcPct val="100000"/>
              </a:lnSpc>
              <a:spcBef>
                <a:spcPts val="0"/>
              </a:spcBef>
              <a:spcAft>
                <a:spcPts val="0"/>
              </a:spcAft>
              <a:buNone/>
            </a:pPr>
            <a:br>
              <a:rPr lang="en" sz="2100">
                <a:solidFill>
                  <a:srgbClr val="000000"/>
                </a:solidFill>
              </a:rPr>
            </a:b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Rescue data column</a:t>
            </a:r>
            <a:r>
              <a:rPr lang="en" sz="2100">
                <a:solidFill>
                  <a:srgbClr val="000000"/>
                </a:solidFill>
              </a:rPr>
              <a:t> - never lose data again</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Streaming or in Batch </a:t>
            </a:r>
            <a:r>
              <a:rPr lang="en" sz="2100">
                <a:solidFill>
                  <a:srgbClr val="000000"/>
                </a:solidFill>
              </a:rPr>
              <a:t>- easy to switch from batch to streaming and vice versa</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Detect Schema changes</a:t>
            </a:r>
            <a:r>
              <a:rPr lang="en" sz="2100">
                <a:solidFill>
                  <a:srgbClr val="000000"/>
                </a:solidFill>
              </a:rPr>
              <a:t> - get notification when schema is changed from the source. </a:t>
            </a:r>
            <a:endParaRPr sz="2100">
              <a:solidFill>
                <a:srgbClr val="000000"/>
              </a:solidFill>
            </a:endParaRPr>
          </a:p>
        </p:txBody>
      </p:sp>
      <p:sp>
        <p:nvSpPr>
          <p:cNvPr id="1389" name="Google Shape;1389;p136"/>
          <p:cNvSpPr txBox="1"/>
          <p:nvPr/>
        </p:nvSpPr>
        <p:spPr>
          <a:xfrm>
            <a:off x="460735" y="1234580"/>
            <a:ext cx="11254500" cy="652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 sz="2400">
                <a:solidFill>
                  <a:srgbClr val="A0ACBE"/>
                </a:solidFill>
                <a:latin typeface="Barlow"/>
                <a:ea typeface="Barlow"/>
                <a:cs typeface="Barlow"/>
                <a:sym typeface="Barlow"/>
              </a:rPr>
              <a:t>Autoloader has dozens of out of the box features required for ETL</a:t>
            </a:r>
            <a:endParaRPr sz="2400">
              <a:solidFill>
                <a:srgbClr val="A0ACBE"/>
              </a:solidFill>
              <a:latin typeface="Barlow"/>
              <a:ea typeface="Barlow"/>
              <a:cs typeface="Barlow"/>
              <a:sym typeface="Barlow"/>
            </a:endParaRPr>
          </a:p>
        </p:txBody>
      </p:sp>
      <p:sp>
        <p:nvSpPr>
          <p:cNvPr id="1390" name="Google Shape;1390;p136"/>
          <p:cNvSpPr txBox="1"/>
          <p:nvPr/>
        </p:nvSpPr>
        <p:spPr>
          <a:xfrm>
            <a:off x="460851" y="365133"/>
            <a:ext cx="11353200" cy="992100"/>
          </a:xfrm>
          <a:prstGeom prst="rect">
            <a:avLst/>
          </a:prstGeom>
          <a:noFill/>
          <a:ln>
            <a:noFill/>
          </a:ln>
        </p:spPr>
        <p:txBody>
          <a:bodyPr anchorCtr="0" anchor="ctr" bIns="60925" lIns="0" spcFirstLastPara="1" rIns="0" wrap="square" tIns="60925">
            <a:noAutofit/>
          </a:bodyPr>
          <a:lstStyle/>
          <a:p>
            <a:pPr indent="0" lvl="0" marL="0" rtl="0" algn="l">
              <a:lnSpc>
                <a:spcPct val="90000"/>
              </a:lnSpc>
              <a:spcBef>
                <a:spcPts val="0"/>
              </a:spcBef>
              <a:spcAft>
                <a:spcPts val="0"/>
              </a:spcAft>
              <a:buNone/>
            </a:pPr>
            <a:r>
              <a:rPr lang="en" sz="4800">
                <a:solidFill>
                  <a:srgbClr val="1B3038"/>
                </a:solidFill>
                <a:latin typeface="Barlow"/>
                <a:ea typeface="Barlow"/>
                <a:cs typeface="Barlow"/>
                <a:sym typeface="Barlow"/>
              </a:rPr>
              <a:t>Auto Loader: Faster, smarter, and easier</a:t>
            </a:r>
            <a:endParaRPr sz="4800">
              <a:solidFill>
                <a:srgbClr val="1B3038"/>
              </a:solidFill>
              <a:latin typeface="Barlow"/>
              <a:ea typeface="Barlow"/>
              <a:cs typeface="Barlow"/>
              <a:sym typeface="Barlow"/>
            </a:endParaRPr>
          </a:p>
        </p:txBody>
      </p:sp>
      <p:pic>
        <p:nvPicPr>
          <p:cNvPr id="1391" name="Google Shape;1391;p136"/>
          <p:cNvPicPr preferRelativeResize="0"/>
          <p:nvPr/>
        </p:nvPicPr>
        <p:blipFill rotWithShape="1">
          <a:blip r:embed="rId3">
            <a:alphaModFix/>
          </a:blip>
          <a:srcRect b="0" l="0" r="0" t="0"/>
          <a:stretch/>
        </p:blipFill>
        <p:spPr>
          <a:xfrm>
            <a:off x="199597" y="4746277"/>
            <a:ext cx="750772" cy="755001"/>
          </a:xfrm>
          <a:prstGeom prst="rect">
            <a:avLst/>
          </a:prstGeom>
          <a:noFill/>
          <a:ln>
            <a:noFill/>
          </a:ln>
        </p:spPr>
      </p:pic>
      <p:pic>
        <p:nvPicPr>
          <p:cNvPr id="1392" name="Google Shape;1392;p136"/>
          <p:cNvPicPr preferRelativeResize="0"/>
          <p:nvPr/>
        </p:nvPicPr>
        <p:blipFill rotWithShape="1">
          <a:blip r:embed="rId4">
            <a:alphaModFix/>
          </a:blip>
          <a:srcRect b="0" l="0" r="0" t="0"/>
          <a:stretch/>
        </p:blipFill>
        <p:spPr>
          <a:xfrm>
            <a:off x="142764" y="3502025"/>
            <a:ext cx="864434" cy="864433"/>
          </a:xfrm>
          <a:prstGeom prst="rect">
            <a:avLst/>
          </a:prstGeom>
          <a:noFill/>
          <a:ln>
            <a:noFill/>
          </a:ln>
        </p:spPr>
      </p:pic>
      <p:sp>
        <p:nvSpPr>
          <p:cNvPr id="1393" name="Google Shape;1393;p136"/>
          <p:cNvSpPr txBox="1"/>
          <p:nvPr/>
        </p:nvSpPr>
        <p:spPr>
          <a:xfrm>
            <a:off x="2458910" y="6047269"/>
            <a:ext cx="4149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lnSpc>
                <a:spcPct val="115000"/>
              </a:lnSpc>
              <a:spcBef>
                <a:spcPts val="0"/>
              </a:spcBef>
              <a:spcAft>
                <a:spcPts val="0"/>
              </a:spcAft>
              <a:buNone/>
            </a:pPr>
            <a:r>
              <a:rPr lang="en" sz="1100">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latin typeface="Consolas"/>
              <a:ea typeface="Consolas"/>
              <a:cs typeface="Consolas"/>
              <a:sym typeface="Consolas"/>
            </a:endParaRPr>
          </a:p>
        </p:txBody>
      </p:sp>
      <p:pic>
        <p:nvPicPr>
          <p:cNvPr id="1394" name="Google Shape;1394;p136"/>
          <p:cNvPicPr preferRelativeResize="0"/>
          <p:nvPr/>
        </p:nvPicPr>
        <p:blipFill rotWithShape="1">
          <a:blip r:embed="rId5">
            <a:alphaModFix/>
          </a:blip>
          <a:srcRect b="0" l="0" r="0" t="0"/>
          <a:stretch/>
        </p:blipFill>
        <p:spPr>
          <a:xfrm>
            <a:off x="142764" y="2471974"/>
            <a:ext cx="864434" cy="86443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37"/>
          <p:cNvSpPr txBox="1"/>
          <p:nvPr>
            <p:ph idx="4294967295" type="body"/>
          </p:nvPr>
        </p:nvSpPr>
        <p:spPr>
          <a:xfrm>
            <a:off x="460735" y="2002200"/>
            <a:ext cx="10608000" cy="4286700"/>
          </a:xfrm>
          <a:prstGeom prst="rect">
            <a:avLst/>
          </a:prstGeom>
          <a:noFill/>
          <a:ln>
            <a:noFill/>
          </a:ln>
        </p:spPr>
        <p:txBody>
          <a:bodyPr anchorCtr="0" anchor="t" bIns="60925" lIns="121875" spcFirstLastPara="1" rIns="121875" wrap="square" tIns="60925">
            <a:noAutofit/>
          </a:bodyPr>
          <a:lstStyle/>
          <a:p>
            <a:pPr indent="0" lvl="0" marL="0" rtl="0" algn="l">
              <a:lnSpc>
                <a:spcPct val="100000"/>
              </a:lnSpc>
              <a:spcBef>
                <a:spcPts val="0"/>
              </a:spcBef>
              <a:spcAft>
                <a:spcPts val="0"/>
              </a:spcAft>
              <a:buNone/>
            </a:pPr>
            <a:br>
              <a:rPr lang="en" sz="2100">
                <a:solidFill>
                  <a:srgbClr val="000000"/>
                </a:solidFill>
              </a:rPr>
            </a:b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Partition </a:t>
            </a:r>
            <a:r>
              <a:rPr lang="en" sz="2100">
                <a:solidFill>
                  <a:srgbClr val="000000"/>
                </a:solidFill>
              </a:rPr>
              <a:t>-</a:t>
            </a:r>
            <a:r>
              <a:rPr b="1" lang="en" sz="2100">
                <a:solidFill>
                  <a:srgbClr val="000000"/>
                </a:solidFill>
              </a:rPr>
              <a:t> </a:t>
            </a:r>
            <a:r>
              <a:rPr lang="en" sz="2100">
                <a:solidFill>
                  <a:srgbClr val="000000"/>
                </a:solidFill>
              </a:rPr>
              <a:t> automatically create partition based on  source directory structure  </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Schema inference </a:t>
            </a:r>
            <a:r>
              <a:rPr lang="en" sz="2100">
                <a:solidFill>
                  <a:srgbClr val="000000"/>
                </a:solidFill>
              </a:rPr>
              <a:t>- no need to specify a schema input for json and csv data, </a:t>
            </a:r>
            <a:r>
              <a:rPr lang="en" sz="1200">
                <a:solidFill>
                  <a:srgbClr val="171717"/>
                </a:solidFill>
                <a:highlight>
                  <a:srgbClr val="FFFFFF"/>
                </a:highlight>
                <a:latin typeface="Helvetica Neue"/>
                <a:ea typeface="Helvetica Neue"/>
                <a:cs typeface="Helvetica Neue"/>
                <a:sym typeface="Helvetica Neue"/>
              </a:rPr>
              <a:t> </a:t>
            </a:r>
            <a:r>
              <a:rPr lang="en" sz="2100">
                <a:solidFill>
                  <a:srgbClr val="000000"/>
                </a:solidFill>
              </a:rPr>
              <a:t>multiple ways to set sample data for schema inference. </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rPr b="1" lang="en" sz="2100">
                <a:solidFill>
                  <a:srgbClr val="000000"/>
                </a:solidFill>
              </a:rPr>
              <a:t>Time travel for schema changes </a:t>
            </a:r>
            <a:r>
              <a:rPr lang="en" sz="2100">
                <a:solidFill>
                  <a:srgbClr val="000000"/>
                </a:solidFill>
              </a:rPr>
              <a:t>-  navigable history of  schema changes</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a:p>
            <a:pPr indent="0" lvl="0" marL="609600" rtl="0" algn="l">
              <a:lnSpc>
                <a:spcPct val="100000"/>
              </a:lnSpc>
              <a:spcBef>
                <a:spcPts val="0"/>
              </a:spcBef>
              <a:spcAft>
                <a:spcPts val="0"/>
              </a:spcAft>
              <a:buNone/>
            </a:pPr>
            <a:r>
              <a:t/>
            </a:r>
            <a:endParaRPr sz="2100">
              <a:solidFill>
                <a:srgbClr val="000000"/>
              </a:solidFill>
            </a:endParaRPr>
          </a:p>
        </p:txBody>
      </p:sp>
      <p:sp>
        <p:nvSpPr>
          <p:cNvPr id="1401" name="Google Shape;1401;p137"/>
          <p:cNvSpPr txBox="1"/>
          <p:nvPr/>
        </p:nvSpPr>
        <p:spPr>
          <a:xfrm>
            <a:off x="460735" y="1357225"/>
            <a:ext cx="11353200" cy="6207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 sz="2400">
                <a:solidFill>
                  <a:srgbClr val="A0ACBE"/>
                </a:solidFill>
                <a:latin typeface="Barlow"/>
                <a:ea typeface="Barlow"/>
                <a:cs typeface="Barlow"/>
                <a:sym typeface="Barlow"/>
              </a:rPr>
              <a:t>Autoloader  is suitable for flexible semi-structured data pipeline</a:t>
            </a:r>
            <a:endParaRPr sz="2400">
              <a:solidFill>
                <a:srgbClr val="A0ACBE"/>
              </a:solidFill>
              <a:latin typeface="Barlow"/>
              <a:ea typeface="Barlow"/>
              <a:cs typeface="Barlow"/>
              <a:sym typeface="Barlow"/>
            </a:endParaRPr>
          </a:p>
        </p:txBody>
      </p:sp>
      <p:sp>
        <p:nvSpPr>
          <p:cNvPr id="1402" name="Google Shape;1402;p137"/>
          <p:cNvSpPr txBox="1"/>
          <p:nvPr/>
        </p:nvSpPr>
        <p:spPr>
          <a:xfrm>
            <a:off x="460851" y="365133"/>
            <a:ext cx="11353200" cy="992100"/>
          </a:xfrm>
          <a:prstGeom prst="rect">
            <a:avLst/>
          </a:prstGeom>
          <a:noFill/>
          <a:ln>
            <a:noFill/>
          </a:ln>
        </p:spPr>
        <p:txBody>
          <a:bodyPr anchorCtr="0" anchor="ctr" bIns="60925" lIns="0" spcFirstLastPara="1" rIns="0" wrap="square" tIns="60925">
            <a:noAutofit/>
          </a:bodyPr>
          <a:lstStyle/>
          <a:p>
            <a:pPr indent="0" lvl="0" marL="0" rtl="0" algn="l">
              <a:lnSpc>
                <a:spcPct val="90000"/>
              </a:lnSpc>
              <a:spcBef>
                <a:spcPts val="0"/>
              </a:spcBef>
              <a:spcAft>
                <a:spcPts val="0"/>
              </a:spcAft>
              <a:buNone/>
            </a:pPr>
            <a:r>
              <a:rPr lang="en" sz="4800">
                <a:solidFill>
                  <a:srgbClr val="1B3038"/>
                </a:solidFill>
                <a:latin typeface="Barlow"/>
                <a:ea typeface="Barlow"/>
                <a:cs typeface="Barlow"/>
                <a:sym typeface="Barlow"/>
              </a:rPr>
              <a:t> </a:t>
            </a:r>
            <a:endParaRPr sz="4800">
              <a:solidFill>
                <a:srgbClr val="1B3038"/>
              </a:solidFill>
              <a:latin typeface="Barlow"/>
              <a:ea typeface="Barlow"/>
              <a:cs typeface="Barlow"/>
              <a:sym typeface="Barlow"/>
            </a:endParaRPr>
          </a:p>
          <a:p>
            <a:pPr indent="0" lvl="0" marL="0" rtl="0" algn="l">
              <a:lnSpc>
                <a:spcPct val="90000"/>
              </a:lnSpc>
              <a:spcBef>
                <a:spcPts val="0"/>
              </a:spcBef>
              <a:spcAft>
                <a:spcPts val="0"/>
              </a:spcAft>
              <a:buNone/>
            </a:pPr>
            <a:r>
              <a:rPr lang="en" sz="4800">
                <a:solidFill>
                  <a:srgbClr val="1B3038"/>
                </a:solidFill>
                <a:latin typeface="Barlow"/>
                <a:ea typeface="Barlow"/>
                <a:cs typeface="Barlow"/>
                <a:sym typeface="Barlow"/>
              </a:rPr>
              <a:t>Schema inference and evolution</a:t>
            </a:r>
            <a:endParaRPr sz="2500">
              <a:solidFill>
                <a:srgbClr val="404040"/>
              </a:solidFill>
              <a:highlight>
                <a:srgbClr val="FFFFFF"/>
              </a:highlight>
              <a:latin typeface="Source Sans Pro"/>
              <a:ea typeface="Source Sans Pro"/>
              <a:cs typeface="Source Sans Pro"/>
              <a:sym typeface="Source Sans Pro"/>
            </a:endParaRPr>
          </a:p>
          <a:p>
            <a:pPr indent="0" lvl="0" marL="0" rtl="0" algn="l">
              <a:lnSpc>
                <a:spcPct val="90000"/>
              </a:lnSpc>
              <a:spcBef>
                <a:spcPts val="0"/>
              </a:spcBef>
              <a:spcAft>
                <a:spcPts val="0"/>
              </a:spcAft>
              <a:buNone/>
            </a:pPr>
            <a:r>
              <a:rPr lang="en" sz="4800">
                <a:solidFill>
                  <a:srgbClr val="1B3038"/>
                </a:solidFill>
                <a:latin typeface="Barlow"/>
                <a:ea typeface="Barlow"/>
                <a:cs typeface="Barlow"/>
                <a:sym typeface="Barlow"/>
              </a:rPr>
              <a:t>       </a:t>
            </a:r>
            <a:endParaRPr sz="4800">
              <a:solidFill>
                <a:srgbClr val="1B3038"/>
              </a:solidFill>
              <a:latin typeface="Barlow"/>
              <a:ea typeface="Barlow"/>
              <a:cs typeface="Barlow"/>
              <a:sym typeface="Barlow"/>
            </a:endParaRPr>
          </a:p>
        </p:txBody>
      </p:sp>
      <p:pic>
        <p:nvPicPr>
          <p:cNvPr id="1403" name="Google Shape;1403;p137"/>
          <p:cNvPicPr preferRelativeResize="0"/>
          <p:nvPr/>
        </p:nvPicPr>
        <p:blipFill rotWithShape="1">
          <a:blip r:embed="rId3">
            <a:alphaModFix/>
          </a:blip>
          <a:srcRect b="0" l="0" r="0" t="0"/>
          <a:stretch/>
        </p:blipFill>
        <p:spPr>
          <a:xfrm>
            <a:off x="224069" y="3394012"/>
            <a:ext cx="864434" cy="864433"/>
          </a:xfrm>
          <a:prstGeom prst="rect">
            <a:avLst/>
          </a:prstGeom>
          <a:noFill/>
          <a:ln>
            <a:noFill/>
          </a:ln>
        </p:spPr>
      </p:pic>
      <p:pic>
        <p:nvPicPr>
          <p:cNvPr id="1404" name="Google Shape;1404;p137"/>
          <p:cNvPicPr preferRelativeResize="0"/>
          <p:nvPr/>
        </p:nvPicPr>
        <p:blipFill rotWithShape="1">
          <a:blip r:embed="rId4">
            <a:alphaModFix/>
          </a:blip>
          <a:srcRect b="0" l="0" r="0" t="0"/>
          <a:stretch/>
        </p:blipFill>
        <p:spPr>
          <a:xfrm>
            <a:off x="224069" y="4480375"/>
            <a:ext cx="864434" cy="864433"/>
          </a:xfrm>
          <a:prstGeom prst="rect">
            <a:avLst/>
          </a:prstGeom>
          <a:noFill/>
          <a:ln>
            <a:noFill/>
          </a:ln>
        </p:spPr>
      </p:pic>
      <p:sp>
        <p:nvSpPr>
          <p:cNvPr id="1405" name="Google Shape;1405;p137"/>
          <p:cNvSpPr txBox="1"/>
          <p:nvPr/>
        </p:nvSpPr>
        <p:spPr>
          <a:xfrm>
            <a:off x="2458910" y="6047269"/>
            <a:ext cx="41490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lnSpc>
                <a:spcPct val="115000"/>
              </a:lnSpc>
              <a:spcBef>
                <a:spcPts val="0"/>
              </a:spcBef>
              <a:spcAft>
                <a:spcPts val="0"/>
              </a:spcAft>
              <a:buNone/>
            </a:pPr>
            <a:r>
              <a:rPr lang="en" sz="1100">
                <a:latin typeface="Consolas"/>
                <a:ea typeface="Consolas"/>
                <a:cs typeface="Consolas"/>
                <a:sym typeface="Consolas"/>
              </a:rPr>
              <a:t> </a:t>
            </a:r>
            <a:endParaRPr sz="11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100">
              <a:latin typeface="Consolas"/>
              <a:ea typeface="Consolas"/>
              <a:cs typeface="Consolas"/>
              <a:sym typeface="Consolas"/>
            </a:endParaRPr>
          </a:p>
        </p:txBody>
      </p:sp>
      <p:sp>
        <p:nvSpPr>
          <p:cNvPr id="1406" name="Google Shape;1406;p137"/>
          <p:cNvSpPr txBox="1"/>
          <p:nvPr/>
        </p:nvSpPr>
        <p:spPr>
          <a:xfrm>
            <a:off x="7214845" y="2584888"/>
            <a:ext cx="4491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300">
              <a:latin typeface="Consolas"/>
              <a:ea typeface="Consolas"/>
              <a:cs typeface="Consolas"/>
              <a:sym typeface="Consolas"/>
            </a:endParaRPr>
          </a:p>
        </p:txBody>
      </p:sp>
      <p:pic>
        <p:nvPicPr>
          <p:cNvPr id="1407" name="Google Shape;1407;p137"/>
          <p:cNvPicPr preferRelativeResize="0"/>
          <p:nvPr/>
        </p:nvPicPr>
        <p:blipFill rotWithShape="1">
          <a:blip r:embed="rId5">
            <a:alphaModFix/>
          </a:blip>
          <a:srcRect b="0" l="0" r="0" t="0"/>
          <a:stretch/>
        </p:blipFill>
        <p:spPr>
          <a:xfrm>
            <a:off x="224069" y="2486474"/>
            <a:ext cx="864433" cy="86443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8"/>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Two Ways to Use Auto Loader</a:t>
            </a:r>
            <a:endParaRPr/>
          </a:p>
        </p:txBody>
      </p:sp>
      <p:sp>
        <p:nvSpPr>
          <p:cNvPr id="1413" name="Google Shape;1413;p138"/>
          <p:cNvSpPr txBox="1"/>
          <p:nvPr>
            <p:ph idx="1" type="body"/>
          </p:nvPr>
        </p:nvSpPr>
        <p:spPr>
          <a:xfrm>
            <a:off x="618931" y="2102946"/>
            <a:ext cx="5084700" cy="3119700"/>
          </a:xfrm>
          <a:prstGeom prst="rect">
            <a:avLst/>
          </a:prstGeom>
        </p:spPr>
        <p:txBody>
          <a:bodyPr anchorCtr="0" anchor="t" bIns="45700" lIns="0" spcFirstLastPara="1" rIns="0" wrap="square" tIns="45700">
            <a:noAutofit/>
          </a:bodyPr>
          <a:lstStyle/>
          <a:p>
            <a:pPr indent="0" lvl="0" marL="0" rtl="0" algn="l">
              <a:lnSpc>
                <a:spcPct val="115000"/>
              </a:lnSpc>
              <a:spcBef>
                <a:spcPts val="1100"/>
              </a:spcBef>
              <a:spcAft>
                <a:spcPts val="0"/>
              </a:spcAft>
              <a:buNone/>
            </a:pPr>
            <a:r>
              <a:rPr b="1" lang="en"/>
              <a:t>Default mode</a:t>
            </a:r>
            <a:endParaRPr b="1"/>
          </a:p>
          <a:p>
            <a:pPr indent="0" lvl="0" marL="0" rtl="0" algn="l">
              <a:lnSpc>
                <a:spcPct val="115000"/>
              </a:lnSpc>
              <a:spcBef>
                <a:spcPts val="1100"/>
              </a:spcBef>
              <a:spcAft>
                <a:spcPts val="0"/>
              </a:spcAft>
              <a:buNone/>
            </a:pPr>
            <a:r>
              <a:rPr lang="en"/>
              <a:t>Easily stream files from object storage without configuration</a:t>
            </a:r>
            <a:endParaRPr/>
          </a:p>
          <a:p>
            <a:pPr indent="0" lvl="0" marL="0" rtl="0" algn="l">
              <a:lnSpc>
                <a:spcPct val="115000"/>
              </a:lnSpc>
              <a:spcBef>
                <a:spcPts val="1100"/>
              </a:spcBef>
              <a:spcAft>
                <a:spcPts val="0"/>
              </a:spcAft>
              <a:buNone/>
            </a:pPr>
            <a:r>
              <a:rPr lang="en"/>
              <a:t>Creates </a:t>
            </a:r>
            <a:r>
              <a:rPr lang="en"/>
              <a:t>file queue</a:t>
            </a:r>
            <a:r>
              <a:rPr lang="en"/>
              <a:t> through parallel listing of input directory</a:t>
            </a:r>
            <a:endParaRPr/>
          </a:p>
          <a:p>
            <a:pPr indent="0" lvl="0" marL="0" rtl="0" algn="l">
              <a:lnSpc>
                <a:spcPct val="115000"/>
              </a:lnSpc>
              <a:spcBef>
                <a:spcPts val="1100"/>
              </a:spcBef>
              <a:spcAft>
                <a:spcPts val="0"/>
              </a:spcAft>
              <a:buNone/>
            </a:pPr>
            <a:r>
              <a:rPr lang="en"/>
              <a:t>Good for </a:t>
            </a:r>
            <a:r>
              <a:rPr lang="en"/>
              <a:t>smaller source directories</a:t>
            </a:r>
            <a:r>
              <a:rPr lang="en"/>
              <a:t> &amp; one time ingest of huge static directories</a:t>
            </a:r>
            <a:endParaRPr/>
          </a:p>
        </p:txBody>
      </p:sp>
      <p:sp>
        <p:nvSpPr>
          <p:cNvPr id="1414" name="Google Shape;1414;p138"/>
          <p:cNvSpPr txBox="1"/>
          <p:nvPr>
            <p:ph idx="2" type="body"/>
          </p:nvPr>
        </p:nvSpPr>
        <p:spPr>
          <a:xfrm>
            <a:off x="6476144" y="2104568"/>
            <a:ext cx="5084700" cy="3118500"/>
          </a:xfrm>
          <a:prstGeom prst="rect">
            <a:avLst/>
          </a:prstGeom>
        </p:spPr>
        <p:txBody>
          <a:bodyPr anchorCtr="0" anchor="t" bIns="45700" lIns="0" spcFirstLastPara="1" rIns="0" wrap="square" tIns="45700">
            <a:noAutofit/>
          </a:bodyPr>
          <a:lstStyle/>
          <a:p>
            <a:pPr indent="0" lvl="0" marL="0" rtl="0" algn="l">
              <a:lnSpc>
                <a:spcPct val="115000"/>
              </a:lnSpc>
              <a:spcBef>
                <a:spcPts val="1100"/>
              </a:spcBef>
              <a:spcAft>
                <a:spcPts val="0"/>
              </a:spcAft>
              <a:buNone/>
            </a:pPr>
            <a:r>
              <a:rPr lang="en"/>
              <a:t>Uses cloud storage queue service and event notifications to track files</a:t>
            </a:r>
            <a:endParaRPr/>
          </a:p>
          <a:p>
            <a:pPr indent="0" lvl="0" marL="0" rtl="0" algn="l">
              <a:lnSpc>
                <a:spcPct val="115000"/>
              </a:lnSpc>
              <a:spcBef>
                <a:spcPts val="1100"/>
              </a:spcBef>
              <a:spcAft>
                <a:spcPts val="0"/>
              </a:spcAft>
              <a:buNone/>
            </a:pPr>
            <a:r>
              <a:rPr lang="en"/>
              <a:t>Configurations handled automatically by Databricks</a:t>
            </a:r>
            <a:endParaRPr/>
          </a:p>
          <a:p>
            <a:pPr indent="0" lvl="0" marL="0" rtl="0" algn="l">
              <a:lnSpc>
                <a:spcPct val="115000"/>
              </a:lnSpc>
              <a:spcBef>
                <a:spcPts val="1100"/>
              </a:spcBef>
              <a:spcAft>
                <a:spcPts val="0"/>
              </a:spcAft>
              <a:buNone/>
            </a:pPr>
            <a:r>
              <a:rPr lang="en"/>
              <a:t>Scales well as data grows</a:t>
            </a:r>
            <a:endParaRPr/>
          </a:p>
        </p:txBody>
      </p:sp>
      <p:sp>
        <p:nvSpPr>
          <p:cNvPr id="1415" name="Google Shape;1415;p138"/>
          <p:cNvSpPr txBox="1"/>
          <p:nvPr>
            <p:ph idx="3" type="subTitle"/>
          </p:nvPr>
        </p:nvSpPr>
        <p:spPr>
          <a:xfrm>
            <a:off x="460744" y="1270301"/>
            <a:ext cx="5402700" cy="6309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Directory Listing Mode</a:t>
            </a:r>
            <a:endParaRPr/>
          </a:p>
        </p:txBody>
      </p:sp>
      <p:sp>
        <p:nvSpPr>
          <p:cNvPr id="1416" name="Google Shape;1416;p138"/>
          <p:cNvSpPr txBox="1"/>
          <p:nvPr>
            <p:ph idx="4" type="subTitle"/>
          </p:nvPr>
        </p:nvSpPr>
        <p:spPr>
          <a:xfrm>
            <a:off x="6311994" y="1270301"/>
            <a:ext cx="5402700" cy="6309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File Notification Mode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39"/>
          <p:cNvSpPr txBox="1"/>
          <p:nvPr>
            <p:ph type="title"/>
          </p:nvPr>
        </p:nvSpPr>
        <p:spPr>
          <a:xfrm>
            <a:off x="345648" y="273844"/>
            <a:ext cx="84432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Auto Loader Under the Hood</a:t>
            </a:r>
            <a:endParaRPr/>
          </a:p>
        </p:txBody>
      </p:sp>
      <p:sp>
        <p:nvSpPr>
          <p:cNvPr id="1423" name="Google Shape;1423;p139"/>
          <p:cNvSpPr txBox="1"/>
          <p:nvPr/>
        </p:nvSpPr>
        <p:spPr>
          <a:xfrm>
            <a:off x="3393201" y="1485900"/>
            <a:ext cx="5402700" cy="730500"/>
          </a:xfrm>
          <a:prstGeom prst="rect">
            <a:avLst/>
          </a:prstGeom>
          <a:noFill/>
          <a:ln>
            <a:noFill/>
          </a:ln>
        </p:spPr>
        <p:txBody>
          <a:bodyPr anchorCtr="0" anchor="t" bIns="91425" lIns="91425" spcFirstLastPara="1" rIns="91425" wrap="square" tIns="91425">
            <a:spAutoFit/>
          </a:bodyPr>
          <a:lstStyle/>
          <a:p>
            <a:pPr indent="0" lvl="0" marL="0" marR="190500" rtl="0" algn="l">
              <a:lnSpc>
                <a:spcPct val="136363"/>
              </a:lnSpc>
              <a:spcBef>
                <a:spcPts val="0"/>
              </a:spcBef>
              <a:spcAft>
                <a:spcPts val="0"/>
              </a:spcAft>
              <a:buNone/>
            </a:pPr>
            <a:r>
              <a:rPr b="1" lang="en" sz="1500">
                <a:solidFill>
                  <a:schemeClr val="accent4"/>
                </a:solidFill>
                <a:latin typeface="Courier New"/>
                <a:ea typeface="Courier New"/>
                <a:cs typeface="Courier New"/>
                <a:sym typeface="Courier New"/>
              </a:rPr>
              <a:t>.option(“cloudFiles.useNotifications”,“true”)</a:t>
            </a:r>
            <a:endParaRPr sz="1500">
              <a:latin typeface="Barlow"/>
              <a:ea typeface="Barlow"/>
              <a:cs typeface="Barlow"/>
              <a:sym typeface="Barlow"/>
            </a:endParaRPr>
          </a:p>
        </p:txBody>
      </p:sp>
      <p:pic>
        <p:nvPicPr>
          <p:cNvPr id="1424" name="Google Shape;1424;p139">
            <a:hlinkClick r:id="rId3"/>
          </p:cNvPr>
          <p:cNvPicPr preferRelativeResize="0"/>
          <p:nvPr/>
        </p:nvPicPr>
        <p:blipFill>
          <a:blip r:embed="rId4">
            <a:alphaModFix/>
          </a:blip>
          <a:stretch>
            <a:fillRect/>
          </a:stretch>
        </p:blipFill>
        <p:spPr>
          <a:xfrm>
            <a:off x="460860" y="1798875"/>
            <a:ext cx="11257085" cy="435084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40"/>
          <p:cNvSpPr txBox="1"/>
          <p:nvPr>
            <p:ph type="title"/>
          </p:nvPr>
        </p:nvSpPr>
        <p:spPr>
          <a:xfrm>
            <a:off x="345648" y="273844"/>
            <a:ext cx="84432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Getting started with Auto Loader</a:t>
            </a:r>
            <a:endParaRPr/>
          </a:p>
        </p:txBody>
      </p:sp>
      <p:sp>
        <p:nvSpPr>
          <p:cNvPr id="1431" name="Google Shape;1431;p140"/>
          <p:cNvSpPr txBox="1"/>
          <p:nvPr>
            <p:ph idx="1" type="body"/>
          </p:nvPr>
        </p:nvSpPr>
        <p:spPr>
          <a:xfrm>
            <a:off x="271432" y="1887475"/>
            <a:ext cx="8475000" cy="3764100"/>
          </a:xfrm>
          <a:prstGeom prst="rect">
            <a:avLst/>
          </a:prstGeom>
        </p:spPr>
        <p:txBody>
          <a:bodyPr anchorCtr="0" anchor="t" bIns="45700" lIns="0" spcFirstLastPara="1" rIns="0" wrap="square" tIns="45700">
            <a:noAutofit/>
          </a:bodyPr>
          <a:lstStyle/>
          <a:p>
            <a:pPr indent="0" lvl="0" marL="0" marR="0" rtl="0" algn="l">
              <a:lnSpc>
                <a:spcPct val="100000"/>
              </a:lnSpc>
              <a:spcBef>
                <a:spcPts val="1100"/>
              </a:spcBef>
              <a:spcAft>
                <a:spcPts val="0"/>
              </a:spcAft>
              <a:buNone/>
            </a:pPr>
            <a:r>
              <a:rPr lang="en" sz="2300">
                <a:latin typeface="Consolas"/>
                <a:ea typeface="Consolas"/>
                <a:cs typeface="Consolas"/>
                <a:sym typeface="Consolas"/>
              </a:rPr>
              <a:t>df = spark.readStream</a:t>
            </a:r>
            <a:endParaRPr sz="2300">
              <a:latin typeface="Consolas"/>
              <a:ea typeface="Consolas"/>
              <a:cs typeface="Consolas"/>
              <a:sym typeface="Consolas"/>
            </a:endParaRPr>
          </a:p>
          <a:p>
            <a:pPr indent="0" lvl="0" marL="1828800" marR="0" rtl="0" algn="l">
              <a:lnSpc>
                <a:spcPct val="100000"/>
              </a:lnSpc>
              <a:spcBef>
                <a:spcPts val="1100"/>
              </a:spcBef>
              <a:spcAft>
                <a:spcPts val="0"/>
              </a:spcAft>
              <a:buNone/>
            </a:pPr>
            <a:r>
              <a:rPr lang="en" sz="2300">
                <a:highlight>
                  <a:srgbClr val="CCCCCC"/>
                </a:highlight>
                <a:latin typeface="Consolas"/>
                <a:ea typeface="Consolas"/>
                <a:cs typeface="Consolas"/>
                <a:sym typeface="Consolas"/>
              </a:rPr>
              <a:t>.format(</a:t>
            </a:r>
            <a:r>
              <a:rPr lang="en" sz="2300">
                <a:solidFill>
                  <a:srgbClr val="1AA756"/>
                </a:solidFill>
                <a:highlight>
                  <a:srgbClr val="CCCCCC"/>
                </a:highlight>
                <a:latin typeface="Consolas"/>
                <a:ea typeface="Consolas"/>
                <a:cs typeface="Consolas"/>
                <a:sym typeface="Consolas"/>
              </a:rPr>
              <a:t>"cloudFiles"</a:t>
            </a:r>
            <a:r>
              <a:rPr lang="en" sz="2300">
                <a:highlight>
                  <a:srgbClr val="CCCCCC"/>
                </a:highlight>
                <a:latin typeface="Consolas"/>
                <a:ea typeface="Consolas"/>
                <a:cs typeface="Consolas"/>
                <a:sym typeface="Consolas"/>
              </a:rPr>
              <a:t>)</a:t>
            </a:r>
            <a:endParaRPr sz="2300">
              <a:highlight>
                <a:srgbClr val="CCCCCC"/>
              </a:highlight>
              <a:latin typeface="Consolas"/>
              <a:ea typeface="Consolas"/>
              <a:cs typeface="Consolas"/>
              <a:sym typeface="Consolas"/>
            </a:endParaRPr>
          </a:p>
          <a:p>
            <a:pPr indent="0" lvl="0" marL="1828800" marR="0" rtl="0" algn="l">
              <a:lnSpc>
                <a:spcPct val="100000"/>
              </a:lnSpc>
              <a:spcBef>
                <a:spcPts val="1100"/>
              </a:spcBef>
              <a:spcAft>
                <a:spcPts val="0"/>
              </a:spcAft>
              <a:buNone/>
            </a:pPr>
            <a:r>
              <a:rPr lang="en" sz="2300">
                <a:latin typeface="Consolas"/>
                <a:ea typeface="Consolas"/>
                <a:cs typeface="Consolas"/>
                <a:sym typeface="Consolas"/>
              </a:rPr>
              <a:t>.option(</a:t>
            </a:r>
            <a:r>
              <a:rPr lang="en" sz="2300">
                <a:solidFill>
                  <a:srgbClr val="1AA756"/>
                </a:solidFill>
                <a:latin typeface="Consolas"/>
                <a:ea typeface="Consolas"/>
                <a:cs typeface="Consolas"/>
                <a:sym typeface="Consolas"/>
              </a:rPr>
              <a:t>"cloudFiles.format", "json"</a:t>
            </a:r>
            <a:r>
              <a:rPr lang="en" sz="2300">
                <a:latin typeface="Consolas"/>
                <a:ea typeface="Consolas"/>
                <a:cs typeface="Consolas"/>
                <a:sym typeface="Consolas"/>
              </a:rPr>
              <a:t>)</a:t>
            </a:r>
            <a:r>
              <a:rPr lang="en" sz="2300">
                <a:latin typeface="Consolas"/>
                <a:ea typeface="Consolas"/>
                <a:cs typeface="Consolas"/>
                <a:sym typeface="Consolas"/>
              </a:rPr>
              <a:t>         </a:t>
            </a:r>
            <a:endParaRPr sz="2300">
              <a:latin typeface="Consolas"/>
              <a:ea typeface="Consolas"/>
              <a:cs typeface="Consolas"/>
              <a:sym typeface="Consolas"/>
            </a:endParaRPr>
          </a:p>
          <a:p>
            <a:pPr indent="0" lvl="0" marL="1828800" marR="0" rtl="0" algn="l">
              <a:lnSpc>
                <a:spcPct val="100000"/>
              </a:lnSpc>
              <a:spcBef>
                <a:spcPts val="1100"/>
              </a:spcBef>
              <a:spcAft>
                <a:spcPts val="0"/>
              </a:spcAft>
              <a:buNone/>
            </a:pPr>
            <a:r>
              <a:rPr lang="en" sz="2300">
                <a:latin typeface="Consolas"/>
                <a:ea typeface="Consolas"/>
                <a:cs typeface="Consolas"/>
                <a:sym typeface="Consolas"/>
              </a:rPr>
              <a:t>.load(</a:t>
            </a:r>
            <a:r>
              <a:rPr lang="en" sz="2300">
                <a:solidFill>
                  <a:srgbClr val="1AA756"/>
                </a:solidFill>
                <a:latin typeface="Consolas"/>
                <a:ea typeface="Consolas"/>
                <a:cs typeface="Consolas"/>
                <a:sym typeface="Consolas"/>
              </a:rPr>
              <a:t>"/input/path"</a:t>
            </a:r>
            <a:r>
              <a:rPr lang="en" sz="2300">
                <a:latin typeface="Consolas"/>
                <a:ea typeface="Consolas"/>
                <a:cs typeface="Consolas"/>
                <a:sym typeface="Consolas"/>
              </a:rPr>
              <a:t>)</a:t>
            </a:r>
            <a:endParaRPr sz="2300">
              <a:latin typeface="Consolas"/>
              <a:ea typeface="Consolas"/>
              <a:cs typeface="Consolas"/>
              <a:sym typeface="Consolas"/>
            </a:endParaRPr>
          </a:p>
          <a:p>
            <a:pPr indent="457200" lvl="0" marL="1371600" marR="0" rtl="0" algn="l">
              <a:lnSpc>
                <a:spcPct val="100000"/>
              </a:lnSpc>
              <a:spcBef>
                <a:spcPts val="1100"/>
              </a:spcBef>
              <a:spcAft>
                <a:spcPts val="0"/>
              </a:spcAft>
              <a:buNone/>
            </a:pPr>
            <a:r>
              <a:rPr lang="en" sz="2300">
                <a:latin typeface="Consolas"/>
                <a:ea typeface="Consolas"/>
                <a:cs typeface="Consolas"/>
                <a:sym typeface="Consolas"/>
              </a:rPr>
              <a:t>.writeStream</a:t>
            </a:r>
            <a:endParaRPr sz="2300">
              <a:latin typeface="Consolas"/>
              <a:ea typeface="Consolas"/>
              <a:cs typeface="Consolas"/>
              <a:sym typeface="Consolas"/>
            </a:endParaRPr>
          </a:p>
          <a:p>
            <a:pPr indent="0" lvl="0" marL="1828800" marR="0" rtl="0" algn="l">
              <a:lnSpc>
                <a:spcPct val="100000"/>
              </a:lnSpc>
              <a:spcBef>
                <a:spcPts val="1100"/>
              </a:spcBef>
              <a:spcAft>
                <a:spcPts val="0"/>
              </a:spcAft>
              <a:buNone/>
            </a:pPr>
            <a:r>
              <a:rPr lang="en" sz="2300">
                <a:latin typeface="Consolas"/>
                <a:ea typeface="Consolas"/>
                <a:cs typeface="Consolas"/>
                <a:sym typeface="Consolas"/>
              </a:rPr>
              <a:t>.option(</a:t>
            </a:r>
            <a:r>
              <a:rPr lang="en" sz="2300">
                <a:solidFill>
                  <a:srgbClr val="1AA756"/>
                </a:solidFill>
                <a:latin typeface="Consolas"/>
                <a:ea typeface="Consolas"/>
                <a:cs typeface="Consolas"/>
                <a:sym typeface="Consolas"/>
              </a:rPr>
              <a:t>"checkpointLocation","/chk/path"</a:t>
            </a:r>
            <a:r>
              <a:rPr lang="en" sz="2300">
                <a:latin typeface="Consolas"/>
                <a:ea typeface="Consolas"/>
                <a:cs typeface="Consolas"/>
                <a:sym typeface="Consolas"/>
              </a:rPr>
              <a:t>)</a:t>
            </a:r>
            <a:endParaRPr sz="2300">
              <a:latin typeface="Consolas"/>
              <a:ea typeface="Consolas"/>
              <a:cs typeface="Consolas"/>
              <a:sym typeface="Consolas"/>
            </a:endParaRPr>
          </a:p>
          <a:p>
            <a:pPr indent="0" lvl="0" marL="1828800" marR="0" rtl="0" algn="l">
              <a:lnSpc>
                <a:spcPct val="100000"/>
              </a:lnSpc>
              <a:spcBef>
                <a:spcPts val="1100"/>
              </a:spcBef>
              <a:spcAft>
                <a:spcPts val="0"/>
              </a:spcAft>
              <a:buNone/>
            </a:pPr>
            <a:r>
              <a:rPr lang="en" sz="2300">
                <a:latin typeface="Consolas"/>
                <a:ea typeface="Consolas"/>
                <a:cs typeface="Consolas"/>
                <a:sym typeface="Consolas"/>
              </a:rPr>
              <a:t>.start(</a:t>
            </a:r>
            <a:r>
              <a:rPr lang="en" sz="2300">
                <a:solidFill>
                  <a:srgbClr val="1AA756"/>
                </a:solidFill>
                <a:latin typeface="Consolas"/>
                <a:ea typeface="Consolas"/>
                <a:cs typeface="Consolas"/>
                <a:sym typeface="Consolas"/>
              </a:rPr>
              <a:t>"/out/path"</a:t>
            </a:r>
            <a:r>
              <a:rPr lang="en" sz="2300">
                <a:latin typeface="Consolas"/>
                <a:ea typeface="Consolas"/>
                <a:cs typeface="Consolas"/>
                <a:sym typeface="Consolas"/>
              </a:rPr>
              <a:t>)</a:t>
            </a:r>
            <a:endParaRPr sz="2300">
              <a:latin typeface="Consolas"/>
              <a:ea typeface="Consolas"/>
              <a:cs typeface="Consolas"/>
              <a:sym typeface="Consolas"/>
            </a:endParaRPr>
          </a:p>
        </p:txBody>
      </p:sp>
      <p:sp>
        <p:nvSpPr>
          <p:cNvPr id="1432" name="Google Shape;1432;p140"/>
          <p:cNvSpPr txBox="1"/>
          <p:nvPr/>
        </p:nvSpPr>
        <p:spPr>
          <a:xfrm>
            <a:off x="8200319" y="1357223"/>
            <a:ext cx="37335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t/>
            </a:r>
            <a:endParaRPr b="0" i="0" sz="1900" u="none" cap="none" strike="noStrike">
              <a:solidFill>
                <a:srgbClr val="00B0F0"/>
              </a:solidFill>
              <a:latin typeface="Source Sans Pro"/>
              <a:ea typeface="Source Sans Pro"/>
              <a:cs typeface="Source Sans Pro"/>
              <a:sym typeface="Source Sans Pro"/>
            </a:endParaRPr>
          </a:p>
        </p:txBody>
      </p:sp>
      <p:sp>
        <p:nvSpPr>
          <p:cNvPr id="1433" name="Google Shape;1433;p140"/>
          <p:cNvSpPr txBox="1"/>
          <p:nvPr/>
        </p:nvSpPr>
        <p:spPr>
          <a:xfrm>
            <a:off x="561385" y="1205425"/>
            <a:ext cx="880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A0ACBE"/>
                </a:solidFill>
                <a:latin typeface="Barlow"/>
                <a:ea typeface="Barlow"/>
                <a:cs typeface="Barlow"/>
                <a:sym typeface="Barlow"/>
              </a:rPr>
              <a:t>Load files from Cloud Storage , in Python or Scala</a:t>
            </a:r>
            <a:endParaRPr sz="2400">
              <a:solidFill>
                <a:srgbClr val="A0ACBE"/>
              </a:solidFill>
              <a:latin typeface="Barlow"/>
              <a:ea typeface="Barlow"/>
              <a:cs typeface="Barlow"/>
              <a:sym typeface="Barlow"/>
            </a:endParaRPr>
          </a:p>
          <a:p>
            <a:pPr indent="0" lvl="0" marL="0" rtl="0" algn="l">
              <a:spcBef>
                <a:spcPts val="0"/>
              </a:spcBef>
              <a:spcAft>
                <a:spcPts val="0"/>
              </a:spcAft>
              <a:buNone/>
            </a:pPr>
            <a:r>
              <a:t/>
            </a:r>
            <a:endParaRPr sz="2400">
              <a:solidFill>
                <a:srgbClr val="A0ACBE"/>
              </a:solidFill>
              <a:latin typeface="Barlow"/>
              <a:ea typeface="Barlow"/>
              <a:cs typeface="Barlow"/>
              <a:sym typeface="Barlow"/>
            </a:endParaRPr>
          </a:p>
        </p:txBody>
      </p:sp>
      <p:sp>
        <p:nvSpPr>
          <p:cNvPr id="1434" name="Google Shape;1434;p140"/>
          <p:cNvSpPr/>
          <p:nvPr/>
        </p:nvSpPr>
        <p:spPr>
          <a:xfrm>
            <a:off x="8846220" y="796167"/>
            <a:ext cx="2622900" cy="2406900"/>
          </a:xfrm>
          <a:prstGeom prst="snip1Rect">
            <a:avLst>
              <a:gd fmla="val 16667" name="adj"/>
            </a:avLst>
          </a:prstGeom>
          <a:solidFill>
            <a:srgbClr val="1B3038"/>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4000">
                <a:solidFill>
                  <a:schemeClr val="lt1"/>
                </a:solidFill>
                <a:latin typeface="Barlow"/>
                <a:ea typeface="Barlow"/>
                <a:cs typeface="Barlow"/>
                <a:sym typeface="Barlow"/>
              </a:rPr>
              <a:t>Also Available in DLT</a:t>
            </a:r>
            <a:endParaRPr sz="4000">
              <a:solidFill>
                <a:schemeClr val="lt1"/>
              </a:solidFill>
              <a:latin typeface="Barlow"/>
              <a:ea typeface="Barlow"/>
              <a:cs typeface="Barlow"/>
              <a:sym typeface="Barlow"/>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41"/>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Learn more about Auto Loader</a:t>
            </a:r>
            <a:endParaRPr/>
          </a:p>
        </p:txBody>
      </p:sp>
      <p:sp>
        <p:nvSpPr>
          <p:cNvPr id="1441" name="Google Shape;1441;p141"/>
          <p:cNvSpPr txBox="1"/>
          <p:nvPr>
            <p:ph idx="4" type="subTitle"/>
          </p:nvPr>
        </p:nvSpPr>
        <p:spPr>
          <a:xfrm>
            <a:off x="460739" y="1270300"/>
            <a:ext cx="3386400" cy="630900"/>
          </a:xfrm>
          <a:prstGeom prst="rect">
            <a:avLst/>
          </a:prstGeom>
        </p:spPr>
        <p:txBody>
          <a:bodyPr anchorCtr="0" anchor="b" bIns="0" lIns="0" spcFirstLastPara="1" rIns="91425" wrap="square" tIns="0">
            <a:noAutofit/>
          </a:bodyPr>
          <a:lstStyle/>
          <a:p>
            <a:pPr indent="0" lvl="0" marL="0" rtl="0" algn="l">
              <a:spcBef>
                <a:spcPts val="1100"/>
              </a:spcBef>
              <a:spcAft>
                <a:spcPts val="0"/>
              </a:spcAft>
              <a:buNone/>
            </a:pPr>
            <a:r>
              <a:rPr lang="en" u="sng">
                <a:solidFill>
                  <a:schemeClr val="hlink"/>
                </a:solidFill>
                <a:hlinkClick r:id="rId3"/>
              </a:rPr>
              <a:t>Documentation</a:t>
            </a:r>
            <a:endParaRPr/>
          </a:p>
        </p:txBody>
      </p:sp>
      <p:pic>
        <p:nvPicPr>
          <p:cNvPr id="1442" name="Google Shape;1442;p141"/>
          <p:cNvPicPr preferRelativeResize="0"/>
          <p:nvPr/>
        </p:nvPicPr>
        <p:blipFill>
          <a:blip r:embed="rId4">
            <a:alphaModFix/>
          </a:blip>
          <a:stretch>
            <a:fillRect/>
          </a:stretch>
        </p:blipFill>
        <p:spPr>
          <a:xfrm>
            <a:off x="585920" y="2986430"/>
            <a:ext cx="3136018" cy="1431017"/>
          </a:xfrm>
          <a:prstGeom prst="rect">
            <a:avLst/>
          </a:prstGeom>
          <a:noFill/>
          <a:ln>
            <a:noFill/>
          </a:ln>
        </p:spPr>
      </p:pic>
      <p:sp>
        <p:nvSpPr>
          <p:cNvPr id="1443" name="Google Shape;1443;p141"/>
          <p:cNvSpPr/>
          <p:nvPr/>
        </p:nvSpPr>
        <p:spPr>
          <a:xfrm>
            <a:off x="4269332" y="1800400"/>
            <a:ext cx="7652400" cy="3845100"/>
          </a:xfrm>
          <a:prstGeom prst="rect">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4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2 Closing - Q&amp;A, Live Deployment in SC</a:t>
            </a:r>
            <a:endParaRPr sz="2400">
              <a:solidFill>
                <a:schemeClr val="lt1"/>
              </a:solidFill>
              <a:latin typeface="DM Sans"/>
              <a:ea typeface="DM Sans"/>
              <a:cs typeface="DM Sans"/>
              <a:sym typeface="DM Sans"/>
            </a:endParaRPr>
          </a:p>
        </p:txBody>
      </p:sp>
      <p:sp>
        <p:nvSpPr>
          <p:cNvPr id="1449" name="Google Shape;1449;p142"/>
          <p:cNvSpPr/>
          <p:nvPr/>
        </p:nvSpPr>
        <p:spPr>
          <a:xfrm>
            <a:off x="2942875" y="1534300"/>
            <a:ext cx="5711700" cy="375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1451" name="Google Shape;1451;p142"/>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14:00-16:00</a:t>
            </a:r>
            <a:endParaRPr b="1">
              <a:solidFill>
                <a:schemeClr val="dk2"/>
              </a:solidFill>
            </a:endParaRPr>
          </a:p>
        </p:txBody>
      </p:sp>
      <p:sp>
        <p:nvSpPr>
          <p:cNvPr id="1452" name="Google Shape;1452;p142"/>
          <p:cNvSpPr txBox="1"/>
          <p:nvPr/>
        </p:nvSpPr>
        <p:spPr>
          <a:xfrm>
            <a:off x="3039825" y="1791275"/>
            <a:ext cx="5414700" cy="223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Q&amp;A (2 hrs):</a:t>
            </a:r>
            <a:endParaRPr b="1" sz="2200">
              <a:latin typeface="Inconsolata"/>
              <a:ea typeface="Inconsolata"/>
              <a:cs typeface="Inconsolata"/>
              <a:sym typeface="Inconsolata"/>
            </a:endParaRPr>
          </a:p>
          <a:p>
            <a:pPr indent="-292100" lvl="1" marL="9144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Medallion Layer Architecture</a:t>
            </a:r>
            <a:endParaRPr sz="1600">
              <a:solidFill>
                <a:schemeClr val="accent6"/>
              </a:solidFill>
              <a:latin typeface="Inconsolata"/>
              <a:ea typeface="Inconsolata"/>
              <a:cs typeface="Inconsolata"/>
              <a:sym typeface="Inconsolata"/>
            </a:endParaRPr>
          </a:p>
          <a:p>
            <a:pPr indent="-292100" lvl="1" marL="9144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Deep dive into ETL</a:t>
            </a:r>
            <a:endParaRPr sz="1600">
              <a:solidFill>
                <a:schemeClr val="accent6"/>
              </a:solidFill>
              <a:latin typeface="Inconsolata"/>
              <a:ea typeface="Inconsolata"/>
              <a:cs typeface="Inconsolata"/>
              <a:sym typeface="Inconsolata"/>
            </a:endParaRPr>
          </a:p>
          <a:p>
            <a:pPr indent="-292100" lvl="1" marL="9144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Data pipeline Deep Dive :</a:t>
            </a:r>
            <a:endParaRPr sz="1600">
              <a:solidFill>
                <a:schemeClr val="accent6"/>
              </a:solidFill>
              <a:latin typeface="Inconsolata"/>
              <a:ea typeface="Inconsolata"/>
              <a:cs typeface="Inconsolata"/>
              <a:sym typeface="Inconsolata"/>
            </a:endParaRPr>
          </a:p>
          <a:p>
            <a:pPr indent="-292100" lvl="2" marL="13716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DLT</a:t>
            </a:r>
            <a:endParaRPr sz="1600">
              <a:solidFill>
                <a:schemeClr val="accent6"/>
              </a:solidFill>
              <a:latin typeface="Inconsolata"/>
              <a:ea typeface="Inconsolata"/>
              <a:cs typeface="Inconsolata"/>
              <a:sym typeface="Inconsolata"/>
            </a:endParaRPr>
          </a:p>
          <a:p>
            <a:pPr indent="-292100" lvl="2" marL="13716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Autoloader</a:t>
            </a:r>
            <a:endParaRPr sz="1600">
              <a:solidFill>
                <a:schemeClr val="accent6"/>
              </a:solidFill>
              <a:latin typeface="Inconsolata"/>
              <a:ea typeface="Inconsolata"/>
              <a:cs typeface="Inconsolata"/>
              <a:sym typeface="Inconsolata"/>
            </a:endParaRPr>
          </a:p>
          <a:p>
            <a:pPr indent="-292100" lvl="2" marL="1371600" rtl="0" algn="l">
              <a:lnSpc>
                <a:spcPct val="115000"/>
              </a:lnSpc>
              <a:spcBef>
                <a:spcPts val="0"/>
              </a:spcBef>
              <a:spcAft>
                <a:spcPts val="0"/>
              </a:spcAft>
              <a:buClr>
                <a:schemeClr val="accent6"/>
              </a:buClr>
              <a:buSzPts val="1000"/>
              <a:buFont typeface="Inconsolata"/>
              <a:buChar char="■"/>
            </a:pPr>
            <a:r>
              <a:rPr lang="en" sz="1600">
                <a:solidFill>
                  <a:schemeClr val="accent6"/>
                </a:solidFill>
                <a:latin typeface="Inconsolata"/>
                <a:ea typeface="Inconsolata"/>
                <a:cs typeface="Inconsolata"/>
                <a:sym typeface="Inconsolata"/>
              </a:rPr>
              <a:t>Workflow</a:t>
            </a:r>
            <a:endParaRPr sz="2000">
              <a:latin typeface="Inconsolata"/>
              <a:ea typeface="Inconsolata"/>
              <a:cs typeface="Inconsolata"/>
              <a:sym typeface="Inconsolat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4"/>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Delta Live Tables</a:t>
            </a:r>
            <a:endParaRPr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467" name="Google Shape;467;p64"/>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68" name="Google Shape;468;p64"/>
          <p:cNvPicPr preferRelativeResize="0"/>
          <p:nvPr/>
        </p:nvPicPr>
        <p:blipFill>
          <a:blip r:embed="rId3">
            <a:alphaModFix/>
          </a:blip>
          <a:stretch>
            <a:fillRect/>
          </a:stretch>
        </p:blipFill>
        <p:spPr>
          <a:xfrm>
            <a:off x="268088" y="956875"/>
            <a:ext cx="11291177" cy="536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